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6"/>
  </p:handoutMasterIdLst>
  <p:sldIdLst>
    <p:sldId id="256" r:id="rId2"/>
    <p:sldId id="257" r:id="rId3"/>
    <p:sldId id="260" r:id="rId4"/>
    <p:sldId id="270" r:id="rId5"/>
    <p:sldId id="271" r:id="rId6"/>
    <p:sldId id="268" r:id="rId7"/>
    <p:sldId id="274" r:id="rId8"/>
    <p:sldId id="275" r:id="rId9"/>
    <p:sldId id="277" r:id="rId10"/>
    <p:sldId id="279" r:id="rId11"/>
    <p:sldId id="290" r:id="rId12"/>
    <p:sldId id="278" r:id="rId13"/>
    <p:sldId id="276" r:id="rId14"/>
    <p:sldId id="280" r:id="rId15"/>
    <p:sldId id="283" r:id="rId16"/>
    <p:sldId id="284" r:id="rId17"/>
    <p:sldId id="281" r:id="rId18"/>
    <p:sldId id="282" r:id="rId19"/>
    <p:sldId id="285" r:id="rId20"/>
    <p:sldId id="286" r:id="rId21"/>
    <p:sldId id="287" r:id="rId22"/>
    <p:sldId id="288" r:id="rId23"/>
    <p:sldId id="266" r:id="rId24"/>
    <p:sldId id="289" r:id="rId25"/>
  </p:sldIdLst>
  <p:sldSz cx="18288000" cy="10287000"/>
  <p:notesSz cx="10287000" cy="1828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ku" initials="w" lastIdx="1" clrIdx="0">
    <p:extLst>
      <p:ext uri="{19B8F6BF-5375-455C-9EA6-DF929625EA0E}">
        <p15:presenceInfo xmlns:p15="http://schemas.microsoft.com/office/powerpoint/2012/main" userId="wk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>
      <p:cViewPr varScale="1">
        <p:scale>
          <a:sx n="77" d="100"/>
          <a:sy n="77" d="100"/>
        </p:scale>
        <p:origin x="612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222158-2259-44A0-93F6-FC810DB16B5D}" type="doc">
      <dgm:prSet loTypeId="urn:microsoft.com/office/officeart/2005/8/layout/process1" loCatId="process" qsTypeId="urn:microsoft.com/office/officeart/2005/8/quickstyle/simple1" qsCatId="simple" csTypeId="urn:microsoft.com/office/officeart/2005/8/colors/accent0_2" csCatId="mainScheme" phldr="1"/>
      <dgm:spPr/>
    </dgm:pt>
    <dgm:pt modelId="{5E0D1376-4222-485F-89C5-B892C3DFDE66}">
      <dgm:prSet phldrT="[텍스트]" custT="1"/>
      <dgm:spPr>
        <a:ln w="69850">
          <a:solidFill>
            <a:schemeClr val="accent6">
              <a:lumMod val="50000"/>
            </a:schemeClr>
          </a:solidFill>
        </a:ln>
      </dgm:spPr>
      <dgm:t>
        <a:bodyPr/>
        <a:lstStyle/>
        <a:p>
          <a:pPr latinLnBrk="1"/>
          <a:r>
            <a:rPr lang="ko-KR" altLang="en-US" sz="44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rPr>
            <a:t>기관평가</a:t>
          </a:r>
          <a:endParaRPr lang="en-US" altLang="ko-KR" sz="4400" b="1" dirty="0" smtClean="0">
            <a:solidFill>
              <a:srgbClr val="595959"/>
            </a:solidFill>
            <a:latin typeface="Caviar Dreams" pitchFamily="34" charset="0"/>
            <a:cs typeface="Caviar Dreams" pitchFamily="34" charset="0"/>
          </a:endParaRPr>
        </a:p>
        <a:p>
          <a:pPr latinLnBrk="1"/>
          <a:r>
            <a:rPr lang="en-US" altLang="ko-KR" sz="44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rPr>
            <a:t>(</a:t>
          </a:r>
          <a:r>
            <a:rPr lang="ko-KR" altLang="en-US" sz="44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rPr>
            <a:t>출결</a:t>
          </a:r>
          <a:r>
            <a:rPr lang="en-US" altLang="ko-KR" sz="44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rPr>
            <a:t>, </a:t>
          </a:r>
          <a:r>
            <a:rPr lang="ko-KR" altLang="en-US" sz="44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rPr>
            <a:t>성실도</a:t>
          </a:r>
          <a:r>
            <a:rPr lang="en-US" altLang="ko-KR" sz="44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rPr>
            <a:t>)</a:t>
          </a:r>
          <a:endParaRPr lang="ko-KR" altLang="en-US" sz="4400" dirty="0"/>
        </a:p>
      </dgm:t>
    </dgm:pt>
    <dgm:pt modelId="{C7D75701-99A6-4E2E-961A-B9040C4AF8BB}" type="parTrans" cxnId="{90BA2EAB-BC90-4F3C-AD89-97B7E65444F1}">
      <dgm:prSet/>
      <dgm:spPr/>
      <dgm:t>
        <a:bodyPr/>
        <a:lstStyle/>
        <a:p>
          <a:pPr latinLnBrk="1"/>
          <a:endParaRPr lang="ko-KR" altLang="en-US" sz="3200"/>
        </a:p>
      </dgm:t>
    </dgm:pt>
    <dgm:pt modelId="{32A176EB-972C-40C5-A5C2-2EEE6283106A}" type="sibTrans" cxnId="{90BA2EAB-BC90-4F3C-AD89-97B7E65444F1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pPr latinLnBrk="1"/>
          <a:endParaRPr lang="ko-KR" altLang="en-US" sz="2800"/>
        </a:p>
      </dgm:t>
    </dgm:pt>
    <dgm:pt modelId="{93D3881C-57D3-4765-A14E-6C1E0AE1980A}">
      <dgm:prSet phldrT="[텍스트]" custT="1"/>
      <dgm:spPr>
        <a:ln w="69850">
          <a:solidFill>
            <a:schemeClr val="accent6">
              <a:lumMod val="50000"/>
            </a:schemeClr>
          </a:solidFill>
        </a:ln>
      </dgm:spPr>
      <dgm:t>
        <a:bodyPr/>
        <a:lstStyle/>
        <a:p>
          <a:pPr latinLnBrk="1"/>
          <a:r>
            <a:rPr lang="ko-KR" altLang="en-US" sz="44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rPr>
            <a:t>지도교수 </a:t>
          </a:r>
          <a:endParaRPr lang="en-US" altLang="ko-KR" sz="4400" b="1" dirty="0" smtClean="0">
            <a:solidFill>
              <a:srgbClr val="595959"/>
            </a:solidFill>
            <a:latin typeface="Caviar Dreams" pitchFamily="34" charset="0"/>
            <a:cs typeface="Caviar Dreams" pitchFamily="34" charset="0"/>
          </a:endParaRPr>
        </a:p>
        <a:p>
          <a:pPr latinLnBrk="1"/>
          <a:r>
            <a:rPr lang="ko-KR" altLang="en-US" sz="44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rPr>
            <a:t>성적처리</a:t>
          </a:r>
          <a:endParaRPr lang="ko-KR" altLang="en-US" sz="4400" dirty="0"/>
        </a:p>
      </dgm:t>
    </dgm:pt>
    <dgm:pt modelId="{07C2B7B9-10E0-466D-8C40-7B11AC398BF7}" type="parTrans" cxnId="{4AA9F67A-C87E-475F-9F20-3D5FE1F9E20A}">
      <dgm:prSet/>
      <dgm:spPr/>
      <dgm:t>
        <a:bodyPr/>
        <a:lstStyle/>
        <a:p>
          <a:pPr latinLnBrk="1"/>
          <a:endParaRPr lang="ko-KR" altLang="en-US" sz="3200"/>
        </a:p>
      </dgm:t>
    </dgm:pt>
    <dgm:pt modelId="{DA39F991-0981-4860-923D-7EE5056BDD1C}" type="sibTrans" cxnId="{4AA9F67A-C87E-475F-9F20-3D5FE1F9E20A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pPr latinLnBrk="1"/>
          <a:endParaRPr lang="ko-KR" altLang="en-US" sz="2800"/>
        </a:p>
      </dgm:t>
    </dgm:pt>
    <dgm:pt modelId="{C7AB9680-660E-4D0E-80F1-18BDB18BB3A3}">
      <dgm:prSet phldrT="[텍스트]" custT="1"/>
      <dgm:spPr>
        <a:ln w="69850">
          <a:solidFill>
            <a:schemeClr val="accent6">
              <a:lumMod val="50000"/>
            </a:schemeClr>
          </a:solidFill>
        </a:ln>
      </dgm:spPr>
      <dgm:t>
        <a:bodyPr/>
        <a:lstStyle/>
        <a:p>
          <a:pPr latinLnBrk="1"/>
          <a:r>
            <a:rPr lang="ko-KR" altLang="en-US" sz="3600" b="1" dirty="0" err="1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rPr>
            <a:t>기관평가서</a:t>
          </a:r>
          <a:endParaRPr lang="en-US" altLang="ko-KR" sz="3600" b="1" dirty="0" smtClean="0">
            <a:solidFill>
              <a:srgbClr val="595959"/>
            </a:solidFill>
            <a:latin typeface="Caviar Dreams" pitchFamily="34" charset="0"/>
            <a:cs typeface="Caviar Dreams" pitchFamily="34" charset="0"/>
          </a:endParaRPr>
        </a:p>
        <a:p>
          <a:pPr latinLnBrk="1"/>
          <a:r>
            <a:rPr lang="en-US" altLang="ko-KR" sz="3600" b="1" dirty="0" smtClean="0">
              <a:solidFill>
                <a:srgbClr val="595959"/>
              </a:solidFill>
              <a:latin typeface="Caviar Dreams" pitchFamily="34" charset="0"/>
            </a:rPr>
            <a:t>+</a:t>
          </a:r>
        </a:p>
        <a:p>
          <a:pPr latinLnBrk="1"/>
          <a:r>
            <a:rPr lang="ko-KR" altLang="en-US" sz="3600" b="1" dirty="0" smtClean="0">
              <a:solidFill>
                <a:srgbClr val="595959"/>
              </a:solidFill>
              <a:latin typeface="Caviar Dreams" pitchFamily="34" charset="0"/>
            </a:rPr>
            <a:t>활동일지</a:t>
          </a:r>
          <a:endParaRPr lang="en-US" altLang="ko-KR" sz="3600" b="1" dirty="0" smtClean="0">
            <a:solidFill>
              <a:srgbClr val="595959"/>
            </a:solidFill>
            <a:latin typeface="Caviar Dreams" pitchFamily="34" charset="0"/>
          </a:endParaRPr>
        </a:p>
        <a:p>
          <a:pPr latinLnBrk="1"/>
          <a:r>
            <a:rPr lang="en-US" altLang="ko-KR" sz="3600" b="1" dirty="0" smtClean="0">
              <a:solidFill>
                <a:srgbClr val="595959"/>
              </a:solidFill>
              <a:latin typeface="Caviar Dreams" pitchFamily="34" charset="0"/>
            </a:rPr>
            <a:t>+</a:t>
          </a:r>
        </a:p>
        <a:p>
          <a:pPr latinLnBrk="1"/>
          <a:r>
            <a:rPr lang="ko-KR" altLang="en-US" sz="3600" b="1" dirty="0" smtClean="0">
              <a:solidFill>
                <a:srgbClr val="595959"/>
              </a:solidFill>
              <a:latin typeface="Caviar Dreams" pitchFamily="34" charset="0"/>
            </a:rPr>
            <a:t>감상문 등</a:t>
          </a:r>
          <a:endParaRPr lang="ko-KR" altLang="en-US" sz="3600" dirty="0"/>
        </a:p>
      </dgm:t>
    </dgm:pt>
    <dgm:pt modelId="{2E78080E-23BE-4BDF-BC59-F8CE84377B0A}" type="parTrans" cxnId="{000FE8E3-6361-4884-B9B5-A24493E18F5A}">
      <dgm:prSet/>
      <dgm:spPr/>
      <dgm:t>
        <a:bodyPr/>
        <a:lstStyle/>
        <a:p>
          <a:pPr latinLnBrk="1"/>
          <a:endParaRPr lang="ko-KR" altLang="en-US" sz="3200"/>
        </a:p>
      </dgm:t>
    </dgm:pt>
    <dgm:pt modelId="{E5A67452-98AC-4865-9728-3CFC56991495}" type="sibTrans" cxnId="{000FE8E3-6361-4884-B9B5-A24493E18F5A}">
      <dgm:prSet/>
      <dgm:spPr/>
      <dgm:t>
        <a:bodyPr/>
        <a:lstStyle/>
        <a:p>
          <a:pPr latinLnBrk="1"/>
          <a:endParaRPr lang="ko-KR" altLang="en-US" sz="3200"/>
        </a:p>
      </dgm:t>
    </dgm:pt>
    <dgm:pt modelId="{FF1316E7-C5E0-4AB3-88C8-77EFDF173891}" type="pres">
      <dgm:prSet presAssocID="{13222158-2259-44A0-93F6-FC810DB16B5D}" presName="Name0" presStyleCnt="0">
        <dgm:presLayoutVars>
          <dgm:dir/>
          <dgm:resizeHandles val="exact"/>
        </dgm:presLayoutVars>
      </dgm:prSet>
      <dgm:spPr/>
    </dgm:pt>
    <dgm:pt modelId="{85D86CE0-BBFA-4E16-9D66-6CDCB14AF3C0}" type="pres">
      <dgm:prSet presAssocID="{5E0D1376-4222-485F-89C5-B892C3DFDE6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F233A0A-6D5B-4829-AECB-D0B3219FB1CE}" type="pres">
      <dgm:prSet presAssocID="{32A176EB-972C-40C5-A5C2-2EEE6283106A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D58172C0-6D95-4B9D-9E02-946785FD1E30}" type="pres">
      <dgm:prSet presAssocID="{32A176EB-972C-40C5-A5C2-2EEE6283106A}" presName="connectorText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2DDB1CCE-2E2F-4ECD-83F1-6385F29A617A}" type="pres">
      <dgm:prSet presAssocID="{93D3881C-57D3-4765-A14E-6C1E0AE1980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6F0166A-3883-4649-BBDF-3DFF86CC3545}" type="pres">
      <dgm:prSet presAssocID="{DA39F991-0981-4860-923D-7EE5056BDD1C}" presName="sibTrans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EE9D47-0A52-4475-BB83-E9A0943460B1}" type="pres">
      <dgm:prSet presAssocID="{DA39F991-0981-4860-923D-7EE5056BDD1C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72721367-BF61-4B46-88F7-1B5780A9B7B6}" type="pres">
      <dgm:prSet presAssocID="{C7AB9680-660E-4D0E-80F1-18BDB18BB3A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6E590F91-A040-427F-BF38-03FD6162640E}" type="presOf" srcId="{13222158-2259-44A0-93F6-FC810DB16B5D}" destId="{FF1316E7-C5E0-4AB3-88C8-77EFDF173891}" srcOrd="0" destOrd="0" presId="urn:microsoft.com/office/officeart/2005/8/layout/process1"/>
    <dgm:cxn modelId="{989ADFAF-5E02-4D7E-9A90-146696E38954}" type="presOf" srcId="{DA39F991-0981-4860-923D-7EE5056BDD1C}" destId="{11EE9D47-0A52-4475-BB83-E9A0943460B1}" srcOrd="1" destOrd="0" presId="urn:microsoft.com/office/officeart/2005/8/layout/process1"/>
    <dgm:cxn modelId="{2D7AC603-4CE9-4F53-979C-168F10C418AA}" type="presOf" srcId="{32A176EB-972C-40C5-A5C2-2EEE6283106A}" destId="{D58172C0-6D95-4B9D-9E02-946785FD1E30}" srcOrd="1" destOrd="0" presId="urn:microsoft.com/office/officeart/2005/8/layout/process1"/>
    <dgm:cxn modelId="{6FCA1DF8-4C56-42F7-AE73-0940C16CDC8F}" type="presOf" srcId="{5E0D1376-4222-485F-89C5-B892C3DFDE66}" destId="{85D86CE0-BBFA-4E16-9D66-6CDCB14AF3C0}" srcOrd="0" destOrd="0" presId="urn:microsoft.com/office/officeart/2005/8/layout/process1"/>
    <dgm:cxn modelId="{60B4135E-529E-4AF8-AF32-BF85EAE3907C}" type="presOf" srcId="{93D3881C-57D3-4765-A14E-6C1E0AE1980A}" destId="{2DDB1CCE-2E2F-4ECD-83F1-6385F29A617A}" srcOrd="0" destOrd="0" presId="urn:microsoft.com/office/officeart/2005/8/layout/process1"/>
    <dgm:cxn modelId="{C50B4A17-2A26-4101-8C04-CDB2AFEA58CC}" type="presOf" srcId="{DA39F991-0981-4860-923D-7EE5056BDD1C}" destId="{66F0166A-3883-4649-BBDF-3DFF86CC3545}" srcOrd="0" destOrd="0" presId="urn:microsoft.com/office/officeart/2005/8/layout/process1"/>
    <dgm:cxn modelId="{4AA9F67A-C87E-475F-9F20-3D5FE1F9E20A}" srcId="{13222158-2259-44A0-93F6-FC810DB16B5D}" destId="{93D3881C-57D3-4765-A14E-6C1E0AE1980A}" srcOrd="1" destOrd="0" parTransId="{07C2B7B9-10E0-466D-8C40-7B11AC398BF7}" sibTransId="{DA39F991-0981-4860-923D-7EE5056BDD1C}"/>
    <dgm:cxn modelId="{90BA2EAB-BC90-4F3C-AD89-97B7E65444F1}" srcId="{13222158-2259-44A0-93F6-FC810DB16B5D}" destId="{5E0D1376-4222-485F-89C5-B892C3DFDE66}" srcOrd="0" destOrd="0" parTransId="{C7D75701-99A6-4E2E-961A-B9040C4AF8BB}" sibTransId="{32A176EB-972C-40C5-A5C2-2EEE6283106A}"/>
    <dgm:cxn modelId="{51CED58E-6BB7-479F-ABDE-1AFB8CD061DA}" type="presOf" srcId="{C7AB9680-660E-4D0E-80F1-18BDB18BB3A3}" destId="{72721367-BF61-4B46-88F7-1B5780A9B7B6}" srcOrd="0" destOrd="0" presId="urn:microsoft.com/office/officeart/2005/8/layout/process1"/>
    <dgm:cxn modelId="{C7458DF0-AAEB-4ECB-B377-1F9D0DBF5B10}" type="presOf" srcId="{32A176EB-972C-40C5-A5C2-2EEE6283106A}" destId="{2F233A0A-6D5B-4829-AECB-D0B3219FB1CE}" srcOrd="0" destOrd="0" presId="urn:microsoft.com/office/officeart/2005/8/layout/process1"/>
    <dgm:cxn modelId="{000FE8E3-6361-4884-B9B5-A24493E18F5A}" srcId="{13222158-2259-44A0-93F6-FC810DB16B5D}" destId="{C7AB9680-660E-4D0E-80F1-18BDB18BB3A3}" srcOrd="2" destOrd="0" parTransId="{2E78080E-23BE-4BDF-BC59-F8CE84377B0A}" sibTransId="{E5A67452-98AC-4865-9728-3CFC56991495}"/>
    <dgm:cxn modelId="{165F2597-5A13-4B82-A2FE-AE766537E8EB}" type="presParOf" srcId="{FF1316E7-C5E0-4AB3-88C8-77EFDF173891}" destId="{85D86CE0-BBFA-4E16-9D66-6CDCB14AF3C0}" srcOrd="0" destOrd="0" presId="urn:microsoft.com/office/officeart/2005/8/layout/process1"/>
    <dgm:cxn modelId="{97FBA392-5AF8-4D01-B958-72F7DD42D132}" type="presParOf" srcId="{FF1316E7-C5E0-4AB3-88C8-77EFDF173891}" destId="{2F233A0A-6D5B-4829-AECB-D0B3219FB1CE}" srcOrd="1" destOrd="0" presId="urn:microsoft.com/office/officeart/2005/8/layout/process1"/>
    <dgm:cxn modelId="{D3CEC605-0818-439A-9AEE-200C678832F0}" type="presParOf" srcId="{2F233A0A-6D5B-4829-AECB-D0B3219FB1CE}" destId="{D58172C0-6D95-4B9D-9E02-946785FD1E30}" srcOrd="0" destOrd="0" presId="urn:microsoft.com/office/officeart/2005/8/layout/process1"/>
    <dgm:cxn modelId="{00B7AF14-412F-4076-8242-D90C3CCA581A}" type="presParOf" srcId="{FF1316E7-C5E0-4AB3-88C8-77EFDF173891}" destId="{2DDB1CCE-2E2F-4ECD-83F1-6385F29A617A}" srcOrd="2" destOrd="0" presId="urn:microsoft.com/office/officeart/2005/8/layout/process1"/>
    <dgm:cxn modelId="{8051BDD5-B79B-4B9A-9EA9-A664ADB432B6}" type="presParOf" srcId="{FF1316E7-C5E0-4AB3-88C8-77EFDF173891}" destId="{66F0166A-3883-4649-BBDF-3DFF86CC3545}" srcOrd="3" destOrd="0" presId="urn:microsoft.com/office/officeart/2005/8/layout/process1"/>
    <dgm:cxn modelId="{4AFAA09E-09CF-4D62-AC6F-F088766FAC61}" type="presParOf" srcId="{66F0166A-3883-4649-BBDF-3DFF86CC3545}" destId="{11EE9D47-0A52-4475-BB83-E9A0943460B1}" srcOrd="0" destOrd="0" presId="urn:microsoft.com/office/officeart/2005/8/layout/process1"/>
    <dgm:cxn modelId="{FFD3088C-62A0-41E0-8C4E-CE7529F9272A}" type="presParOf" srcId="{FF1316E7-C5E0-4AB3-88C8-77EFDF173891}" destId="{72721367-BF61-4B46-88F7-1B5780A9B7B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D86CE0-BBFA-4E16-9D66-6CDCB14AF3C0}">
      <dsp:nvSpPr>
        <dsp:cNvPr id="0" name=""/>
        <dsp:cNvSpPr/>
      </dsp:nvSpPr>
      <dsp:spPr>
        <a:xfrm>
          <a:off x="13534" y="16679"/>
          <a:ext cx="4045331" cy="37924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985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400" b="1" kern="1200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rPr>
            <a:t>기관평가</a:t>
          </a:r>
          <a:endParaRPr lang="en-US" altLang="ko-KR" sz="4400" b="1" kern="1200" dirty="0" smtClean="0">
            <a:solidFill>
              <a:srgbClr val="595959"/>
            </a:solidFill>
            <a:latin typeface="Caviar Dreams" pitchFamily="34" charset="0"/>
            <a:cs typeface="Caviar Dreams" pitchFamily="34" charset="0"/>
          </a:endParaRPr>
        </a:p>
        <a:p>
          <a:pPr lvl="0" algn="ctr" defTabSz="1955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4400" b="1" kern="1200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rPr>
            <a:t>(</a:t>
          </a:r>
          <a:r>
            <a:rPr lang="ko-KR" altLang="en-US" sz="4400" b="1" kern="1200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rPr>
            <a:t>출결</a:t>
          </a:r>
          <a:r>
            <a:rPr lang="en-US" altLang="ko-KR" sz="4400" b="1" kern="1200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rPr>
            <a:t>, </a:t>
          </a:r>
          <a:r>
            <a:rPr lang="ko-KR" altLang="en-US" sz="4400" b="1" kern="1200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rPr>
            <a:t>성실도</a:t>
          </a:r>
          <a:r>
            <a:rPr lang="en-US" altLang="ko-KR" sz="4400" b="1" kern="1200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rPr>
            <a:t>)</a:t>
          </a:r>
          <a:endParaRPr lang="ko-KR" altLang="en-US" sz="4400" kern="1200" dirty="0"/>
        </a:p>
      </dsp:txBody>
      <dsp:txXfrm>
        <a:off x="124612" y="127757"/>
        <a:ext cx="3823175" cy="3570341"/>
      </dsp:txXfrm>
    </dsp:sp>
    <dsp:sp modelId="{2F233A0A-6D5B-4829-AECB-D0B3219FB1CE}">
      <dsp:nvSpPr>
        <dsp:cNvPr id="0" name=""/>
        <dsp:cNvSpPr/>
      </dsp:nvSpPr>
      <dsp:spPr>
        <a:xfrm>
          <a:off x="4463398" y="1411307"/>
          <a:ext cx="857610" cy="10032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2800" kern="1200"/>
        </a:p>
      </dsp:txBody>
      <dsp:txXfrm>
        <a:off x="4463398" y="1611955"/>
        <a:ext cx="600327" cy="601946"/>
      </dsp:txXfrm>
    </dsp:sp>
    <dsp:sp modelId="{2DDB1CCE-2E2F-4ECD-83F1-6385F29A617A}">
      <dsp:nvSpPr>
        <dsp:cNvPr id="0" name=""/>
        <dsp:cNvSpPr/>
      </dsp:nvSpPr>
      <dsp:spPr>
        <a:xfrm>
          <a:off x="5676997" y="16679"/>
          <a:ext cx="4045331" cy="37924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985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400" b="1" kern="1200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rPr>
            <a:t>지도교수 </a:t>
          </a:r>
          <a:endParaRPr lang="en-US" altLang="ko-KR" sz="4400" b="1" kern="1200" dirty="0" smtClean="0">
            <a:solidFill>
              <a:srgbClr val="595959"/>
            </a:solidFill>
            <a:latin typeface="Caviar Dreams" pitchFamily="34" charset="0"/>
            <a:cs typeface="Caviar Dreams" pitchFamily="34" charset="0"/>
          </a:endParaRPr>
        </a:p>
        <a:p>
          <a:pPr lvl="0" algn="ctr" defTabSz="1955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400" b="1" kern="1200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rPr>
            <a:t>성적처리</a:t>
          </a:r>
          <a:endParaRPr lang="ko-KR" altLang="en-US" sz="4400" kern="1200" dirty="0"/>
        </a:p>
      </dsp:txBody>
      <dsp:txXfrm>
        <a:off x="5788075" y="127757"/>
        <a:ext cx="3823175" cy="3570341"/>
      </dsp:txXfrm>
    </dsp:sp>
    <dsp:sp modelId="{66F0166A-3883-4649-BBDF-3DFF86CC3545}">
      <dsp:nvSpPr>
        <dsp:cNvPr id="0" name=""/>
        <dsp:cNvSpPr/>
      </dsp:nvSpPr>
      <dsp:spPr>
        <a:xfrm>
          <a:off x="10126862" y="1411307"/>
          <a:ext cx="857610" cy="10032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2800" kern="1200"/>
        </a:p>
      </dsp:txBody>
      <dsp:txXfrm>
        <a:off x="10126862" y="1611955"/>
        <a:ext cx="600327" cy="601946"/>
      </dsp:txXfrm>
    </dsp:sp>
    <dsp:sp modelId="{72721367-BF61-4B46-88F7-1B5780A9B7B6}">
      <dsp:nvSpPr>
        <dsp:cNvPr id="0" name=""/>
        <dsp:cNvSpPr/>
      </dsp:nvSpPr>
      <dsp:spPr>
        <a:xfrm>
          <a:off x="11340461" y="16679"/>
          <a:ext cx="4045331" cy="37924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985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600" b="1" kern="1200" dirty="0" err="1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rPr>
            <a:t>기관평가서</a:t>
          </a:r>
          <a:endParaRPr lang="en-US" altLang="ko-KR" sz="3600" b="1" kern="1200" dirty="0" smtClean="0">
            <a:solidFill>
              <a:srgbClr val="595959"/>
            </a:solidFill>
            <a:latin typeface="Caviar Dreams" pitchFamily="34" charset="0"/>
            <a:cs typeface="Caviar Dreams" pitchFamily="34" charset="0"/>
          </a:endParaRPr>
        </a:p>
        <a:p>
          <a:pPr lvl="0" algn="ctr" defTabSz="1600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600" b="1" kern="1200" dirty="0" smtClean="0">
              <a:solidFill>
                <a:srgbClr val="595959"/>
              </a:solidFill>
              <a:latin typeface="Caviar Dreams" pitchFamily="34" charset="0"/>
            </a:rPr>
            <a:t>+</a:t>
          </a:r>
        </a:p>
        <a:p>
          <a:pPr lvl="0" algn="ctr" defTabSz="1600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600" b="1" kern="1200" dirty="0" smtClean="0">
              <a:solidFill>
                <a:srgbClr val="595959"/>
              </a:solidFill>
              <a:latin typeface="Caviar Dreams" pitchFamily="34" charset="0"/>
            </a:rPr>
            <a:t>활동일지</a:t>
          </a:r>
          <a:endParaRPr lang="en-US" altLang="ko-KR" sz="3600" b="1" kern="1200" dirty="0" smtClean="0">
            <a:solidFill>
              <a:srgbClr val="595959"/>
            </a:solidFill>
            <a:latin typeface="Caviar Dreams" pitchFamily="34" charset="0"/>
          </a:endParaRPr>
        </a:p>
        <a:p>
          <a:pPr lvl="0" algn="ctr" defTabSz="1600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600" b="1" kern="1200" dirty="0" smtClean="0">
              <a:solidFill>
                <a:srgbClr val="595959"/>
              </a:solidFill>
              <a:latin typeface="Caviar Dreams" pitchFamily="34" charset="0"/>
            </a:rPr>
            <a:t>+</a:t>
          </a:r>
        </a:p>
        <a:p>
          <a:pPr lvl="0" algn="ctr" defTabSz="1600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600" b="1" kern="1200" dirty="0" smtClean="0">
              <a:solidFill>
                <a:srgbClr val="595959"/>
              </a:solidFill>
              <a:latin typeface="Caviar Dreams" pitchFamily="34" charset="0"/>
            </a:rPr>
            <a:t>감상문 등</a:t>
          </a:r>
          <a:endParaRPr lang="ko-KR" altLang="en-US" sz="3600" kern="1200" dirty="0"/>
        </a:p>
      </dsp:txBody>
      <dsp:txXfrm>
        <a:off x="11451539" y="127757"/>
        <a:ext cx="3823175" cy="35703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57700" cy="917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827713" y="0"/>
            <a:ext cx="4457700" cy="917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B96F6-C6E9-4224-8ED1-1452BC00AA77}" type="datetimeFigureOut">
              <a:rPr lang="ko-KR" altLang="en-US" smtClean="0"/>
              <a:t>2022-08-23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17372013"/>
            <a:ext cx="4457700" cy="915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827713" y="17372013"/>
            <a:ext cx="4457700" cy="915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5AC25-3310-4EA6-9CC9-1BA61F881D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8021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har char="•"/>
            </a:pPr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288000" cy="10325814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50875"/>
            <a:ext cx="2502413" cy="649225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0" y="1181100"/>
            <a:ext cx="18288000" cy="7773925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200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734800" y="6286500"/>
            <a:ext cx="579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b="1" dirty="0" smtClean="0">
                <a:latin typeface="Caviar Dreams" pitchFamily="34" charset="0"/>
              </a:rPr>
              <a:t>담당교수</a:t>
            </a:r>
            <a:r>
              <a:rPr lang="en-US" altLang="ko-KR" sz="4400" b="1" dirty="0" smtClean="0">
                <a:latin typeface="Caviar Dreams" pitchFamily="34" charset="0"/>
              </a:rPr>
              <a:t>: </a:t>
            </a:r>
            <a:endParaRPr lang="en-US" altLang="ko-KR" sz="4400" dirty="0" smtClean="0">
              <a:latin typeface="+mn-e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-1295400" y="2247900"/>
            <a:ext cx="20067194" cy="3809429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altLang="ko-KR" sz="10000" b="1" kern="0" spc="-400" dirty="0" smtClean="0">
                <a:latin typeface="Gill Sans MT" pitchFamily="34" charset="0"/>
                <a:cs typeface="Gill Sans MT" pitchFamily="34" charset="0"/>
              </a:rPr>
              <a:t>2022-2</a:t>
            </a:r>
            <a:r>
              <a:rPr lang="ko-KR" altLang="en-US" sz="10000" b="1" kern="0" spc="-400" dirty="0" smtClean="0">
                <a:latin typeface="Gill Sans MT" pitchFamily="34" charset="0"/>
                <a:cs typeface="Gill Sans MT" pitchFamily="34" charset="0"/>
              </a:rPr>
              <a:t>학기 사회봉사교과목</a:t>
            </a:r>
            <a:endParaRPr lang="en-US" altLang="ko-KR" sz="10000" b="1" kern="0" spc="-400" dirty="0" smtClean="0">
              <a:latin typeface="Gill Sans MT" pitchFamily="34" charset="0"/>
              <a:cs typeface="Gill Sans MT" pitchFamily="34" charset="0"/>
            </a:endParaRPr>
          </a:p>
          <a:p>
            <a:pPr algn="ctr"/>
            <a:r>
              <a:rPr lang="ko-KR" altLang="en-US" sz="10000" b="1" kern="0" spc="-400" dirty="0" smtClean="0">
                <a:latin typeface="Gill Sans MT" pitchFamily="34" charset="0"/>
              </a:rPr>
              <a:t>오리엔테이션</a:t>
            </a:r>
            <a:endParaRPr lang="en-US" sz="1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429516"/>
            <a:ext cx="10134600" cy="14478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05. </a:t>
            </a:r>
            <a:r>
              <a:rPr lang="ko-KR" alt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활동 기간</a:t>
            </a:r>
            <a:endParaRPr lang="en-US" sz="6000" b="1" kern="0" spc="200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3" name="그룹 1003"/>
          <p:cNvGrpSpPr/>
          <p:nvPr/>
        </p:nvGrpSpPr>
        <p:grpSpPr>
          <a:xfrm rot="5400000">
            <a:off x="5156788" y="-3660212"/>
            <a:ext cx="420015" cy="10733591"/>
            <a:chOff x="11471877" y="-223938"/>
            <a:chExt cx="420015" cy="1073359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  <p:sp>
        <p:nvSpPr>
          <p:cNvPr id="8" name="Object 7"/>
          <p:cNvSpPr txBox="1"/>
          <p:nvPr/>
        </p:nvSpPr>
        <p:spPr>
          <a:xfrm>
            <a:off x="456156" y="2738940"/>
            <a:ext cx="17146044" cy="6290760"/>
          </a:xfrm>
          <a:prstGeom prst="rect">
            <a:avLst/>
          </a:prstGeom>
          <a:noFill/>
        </p:spPr>
        <p:txBody>
          <a:bodyPr wrap="square" rtlCol="0"/>
          <a:lstStyle/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1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주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: OT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수강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(3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시간 인정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) </a:t>
            </a:r>
            <a:r>
              <a:rPr lang="en-US" altLang="ko-KR" sz="32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– </a:t>
            </a:r>
            <a:r>
              <a:rPr lang="ko-KR" altLang="en-US" sz="32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미이수시</a:t>
            </a:r>
            <a:r>
              <a:rPr lang="ko-KR" altLang="en-US" sz="32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ko-KR" altLang="en-US" sz="32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기관봉사로</a:t>
            </a:r>
            <a:r>
              <a:rPr lang="ko-KR" altLang="en-US" sz="32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대체 가능</a:t>
            </a:r>
            <a:endParaRPr lang="en-US" altLang="ko-KR" sz="40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lvl="4" algn="just">
              <a:lnSpc>
                <a:spcPct val="150000"/>
              </a:lnSpc>
            </a:pPr>
            <a:r>
              <a:rPr lang="en-US" altLang="ko-KR" sz="32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2022</a:t>
            </a:r>
            <a:r>
              <a:rPr lang="ko-KR" altLang="en-US" sz="32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년 </a:t>
            </a:r>
            <a:r>
              <a:rPr lang="en-US" altLang="ko-KR" sz="32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8</a:t>
            </a:r>
            <a:r>
              <a:rPr lang="ko-KR" altLang="en-US" sz="32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월 </a:t>
            </a:r>
            <a:r>
              <a:rPr lang="en-US" altLang="ko-KR" sz="32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29</a:t>
            </a:r>
            <a:r>
              <a:rPr lang="ko-KR" altLang="en-US" sz="32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일 </a:t>
            </a:r>
            <a:r>
              <a:rPr lang="en-US" altLang="ko-KR" sz="32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~ 9</a:t>
            </a:r>
            <a:r>
              <a:rPr lang="ko-KR" altLang="en-US" sz="32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월 </a:t>
            </a:r>
            <a:r>
              <a:rPr lang="en-US" altLang="ko-KR" sz="32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2</a:t>
            </a:r>
            <a:r>
              <a:rPr lang="ko-KR" altLang="en-US" sz="32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일 중 하루 </a:t>
            </a:r>
            <a:r>
              <a:rPr lang="ko-KR" altLang="en-US" sz="32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지도교수별</a:t>
            </a:r>
            <a:r>
              <a:rPr lang="ko-KR" altLang="en-US" sz="32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일정 상이</a:t>
            </a:r>
            <a:endParaRPr lang="en-US" altLang="ko-KR" sz="32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lvl="4" algn="just">
              <a:lnSpc>
                <a:spcPct val="150000"/>
              </a:lnSpc>
            </a:pPr>
            <a:r>
              <a:rPr lang="en-US" altLang="ko-KR" sz="32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32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도덕교육원</a:t>
            </a:r>
            <a:r>
              <a:rPr lang="ko-KR" altLang="en-US" sz="32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사회봉사센터 홈페이지 공지사항 참고</a:t>
            </a:r>
            <a:r>
              <a:rPr lang="en-US" altLang="ko-KR" sz="32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)</a:t>
            </a:r>
          </a:p>
          <a:p>
            <a:pPr lvl="4" algn="just">
              <a:lnSpc>
                <a:spcPct val="150000"/>
              </a:lnSpc>
            </a:pPr>
            <a:r>
              <a:rPr lang="en-US" altLang="ko-KR" sz="32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1365 </a:t>
            </a:r>
            <a:r>
              <a:rPr lang="ko-KR" altLang="en-US" sz="32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봉사활동 시간 인정은 기관 봉사만 가능</a:t>
            </a:r>
            <a:r>
              <a:rPr lang="en-US" altLang="ko-KR" sz="32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.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2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주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~15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주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: 2022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년 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9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월 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5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일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월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)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부터 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12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월 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9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일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금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)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까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지 </a:t>
            </a:r>
            <a:endParaRPr lang="en-US" altLang="ko-KR" sz="40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4000" b="1" dirty="0" smtClean="0">
                <a:solidFill>
                  <a:srgbClr val="FF0000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  <a:cs typeface="Caviar Dreams" pitchFamily="34" charset="0"/>
              </a:rPr>
              <a:t>  ∴ </a:t>
            </a:r>
            <a:r>
              <a:rPr lang="en-US" altLang="ko-KR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13</a:t>
            </a:r>
            <a:r>
              <a:rPr lang="ko-KR" altLang="en-US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주 </a:t>
            </a:r>
            <a:r>
              <a:rPr lang="en-US" altLang="ko-KR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X 3</a:t>
            </a:r>
            <a:r>
              <a:rPr lang="ko-KR" altLang="en-US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시간 총 </a:t>
            </a:r>
            <a:r>
              <a:rPr lang="en-US" altLang="ko-KR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39</a:t>
            </a:r>
            <a:r>
              <a:rPr lang="ko-KR" altLang="en-US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시간 봉사</a:t>
            </a:r>
            <a:r>
              <a:rPr lang="en-US" altLang="ko-KR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중간</a:t>
            </a:r>
            <a:r>
              <a:rPr lang="en-US" altLang="ko-KR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기말고사 기간 제외</a:t>
            </a:r>
            <a:r>
              <a:rPr lang="en-US" altLang="ko-KR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3.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종강 이후 감상문 및 활동 보고서 </a:t>
            </a:r>
            <a:r>
              <a:rPr lang="ko-KR" altLang="en-US" sz="40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지도교수님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직접 제출</a:t>
            </a:r>
            <a:endParaRPr lang="en-US" altLang="ko-KR" sz="40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17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429516"/>
            <a:ext cx="10134600" cy="14478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05. </a:t>
            </a:r>
            <a:r>
              <a:rPr lang="ko-KR" altLang="en-US" sz="6000" b="1" kern="0" spc="200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활동 기간</a:t>
            </a:r>
            <a:endParaRPr lang="en-US" sz="6000" b="1" kern="0" spc="200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3" name="그룹 1003"/>
          <p:cNvGrpSpPr/>
          <p:nvPr/>
        </p:nvGrpSpPr>
        <p:grpSpPr>
          <a:xfrm rot="5400000">
            <a:off x="5156788" y="-3660212"/>
            <a:ext cx="420015" cy="10733591"/>
            <a:chOff x="11471877" y="-223938"/>
            <a:chExt cx="420015" cy="1073359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  <p:sp>
        <p:nvSpPr>
          <p:cNvPr id="8" name="Object 7"/>
          <p:cNvSpPr txBox="1"/>
          <p:nvPr/>
        </p:nvSpPr>
        <p:spPr>
          <a:xfrm>
            <a:off x="456156" y="2738940"/>
            <a:ext cx="17146044" cy="629076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>
              <a:lnSpc>
                <a:spcPct val="150000"/>
              </a:lnSpc>
            </a:pP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4. </a:t>
            </a:r>
            <a:r>
              <a:rPr lang="ko-KR" altLang="en-US" sz="4000" b="1" dirty="0" err="1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봉사시간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“</a:t>
            </a:r>
            <a:r>
              <a:rPr lang="ko-KR" altLang="en-US" sz="4000" b="1" dirty="0" err="1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별도조정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＂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의 경우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기관과 학생이 직접 봉사하는 시간을 </a:t>
            </a:r>
            <a:endParaRPr lang="en-US" altLang="ko-KR" sz="40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   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상의하여 결정</a:t>
            </a:r>
            <a:endParaRPr lang="en-US" altLang="ko-KR" sz="40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 - 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기관과 협의하여 필요 시 </a:t>
            </a:r>
            <a:r>
              <a:rPr lang="ko-KR" altLang="en-US" sz="4000" b="1" dirty="0" err="1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집중봉사</a:t>
            </a:r>
            <a:r>
              <a:rPr lang="en-US" altLang="ko-KR" sz="40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40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하루 </a:t>
            </a:r>
            <a:r>
              <a:rPr lang="en-US" altLang="ko-KR" sz="40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3</a:t>
            </a:r>
            <a:r>
              <a:rPr lang="ko-KR" altLang="en-US" sz="40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시간 이상 봉사</a:t>
            </a:r>
            <a:r>
              <a:rPr lang="en-US" altLang="ko-KR" sz="40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)</a:t>
            </a:r>
            <a:r>
              <a:rPr lang="ko-KR" altLang="en-US" sz="40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ko-KR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viar Dreams" pitchFamily="34" charset="0"/>
                <a:cs typeface="Caviar Dreams" pitchFamily="34" charset="0"/>
              </a:rPr>
              <a:t>가능</a:t>
            </a:r>
            <a:endParaRPr lang="en-US" altLang="ko-KR" sz="4000" b="1" dirty="0">
              <a:solidFill>
                <a:schemeClr val="tx1">
                  <a:lumMod val="65000"/>
                  <a:lumOff val="35000"/>
                </a:schemeClr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 - 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코로나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19 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등의 사유 발생으로 기관과 협의 후 </a:t>
            </a:r>
            <a:r>
              <a:rPr lang="ko-KR" altLang="en-US" sz="40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봉사활동 휴식</a:t>
            </a:r>
            <a:r>
              <a:rPr lang="en-US" altLang="ko-KR" sz="40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/</a:t>
            </a:r>
            <a:r>
              <a:rPr lang="ko-KR" altLang="en-US" sz="40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재개 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가능</a:t>
            </a:r>
            <a:endParaRPr lang="en-US" altLang="ko-KR" sz="40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 - 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단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40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봉사활동 시간을 모두 채워야 학점 이수 가능</a:t>
            </a:r>
            <a:endParaRPr lang="en-US" altLang="ko-KR" sz="4000" b="1" dirty="0">
              <a:solidFill>
                <a:srgbClr val="FF0000"/>
              </a:solidFill>
              <a:latin typeface="Caviar Dreams" pitchFamily="34" charset="0"/>
              <a:cs typeface="Caviar Drea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821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429516"/>
            <a:ext cx="10134600" cy="14478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05. </a:t>
            </a:r>
            <a:r>
              <a:rPr lang="ko-KR" alt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주요 일정</a:t>
            </a:r>
            <a:endParaRPr lang="en-US" sz="6000" b="1" kern="0" spc="200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3" name="그룹 1003"/>
          <p:cNvGrpSpPr/>
          <p:nvPr/>
        </p:nvGrpSpPr>
        <p:grpSpPr>
          <a:xfrm rot="5400000">
            <a:off x="5156788" y="-3660212"/>
            <a:ext cx="420015" cy="10733591"/>
            <a:chOff x="11471877" y="-223938"/>
            <a:chExt cx="420015" cy="1073359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  <p:graphicFrame>
        <p:nvGraphicFramePr>
          <p:cNvPr id="7" name="내용 개체 틀 3">
            <a:extLst>
              <a:ext uri="{FF2B5EF4-FFF2-40B4-BE49-F238E27FC236}">
                <a16:creationId xmlns:a16="http://schemas.microsoft.com/office/drawing/2014/main" id="{3BBDB82D-227A-4BEF-AA96-48E6C0980B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974676"/>
              </p:ext>
            </p:extLst>
          </p:nvPr>
        </p:nvGraphicFramePr>
        <p:xfrm>
          <a:off x="1524000" y="2171700"/>
          <a:ext cx="15392400" cy="7162800"/>
        </p:xfrm>
        <a:graphic>
          <a:graphicData uri="http://schemas.openxmlformats.org/drawingml/2006/table">
            <a:tbl>
              <a:tblPr/>
              <a:tblGrid>
                <a:gridCol w="2671332">
                  <a:extLst>
                    <a:ext uri="{9D8B030D-6E8A-4147-A177-3AD203B41FA5}">
                      <a16:colId xmlns:a16="http://schemas.microsoft.com/office/drawing/2014/main" val="382754388"/>
                    </a:ext>
                  </a:extLst>
                </a:gridCol>
                <a:gridCol w="7353461">
                  <a:extLst>
                    <a:ext uri="{9D8B030D-6E8A-4147-A177-3AD203B41FA5}">
                      <a16:colId xmlns:a16="http://schemas.microsoft.com/office/drawing/2014/main" val="3944187786"/>
                    </a:ext>
                  </a:extLst>
                </a:gridCol>
                <a:gridCol w="5367607">
                  <a:extLst>
                    <a:ext uri="{9D8B030D-6E8A-4147-A177-3AD203B41FA5}">
                      <a16:colId xmlns:a16="http://schemas.microsoft.com/office/drawing/2014/main" val="1095310039"/>
                    </a:ext>
                  </a:extLst>
                </a:gridCol>
              </a:tblGrid>
              <a:tr h="80075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8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일정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8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봉사 일정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8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비고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088992"/>
                  </a:ext>
                </a:extLst>
              </a:tr>
              <a:tr h="208782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▪ 지도교수 </a:t>
                      </a:r>
                      <a:r>
                        <a:rPr lang="en-US" altLang="ko-KR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O.T</a:t>
                      </a:r>
                      <a:r>
                        <a:rPr lang="en-US" altLang="ko-KR" sz="24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24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수강</a:t>
                      </a:r>
                      <a:r>
                        <a:rPr lang="ko-KR" altLang="en-US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으로 대체함</a:t>
                      </a:r>
                      <a:endParaRPr lang="en-US" altLang="ko-KR" sz="2400" kern="0" spc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 -</a:t>
                      </a: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봉사시간 </a:t>
                      </a:r>
                      <a:r>
                        <a:rPr lang="en-US" altLang="ko-KR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시간 인정 </a:t>
                      </a:r>
                      <a:r>
                        <a:rPr lang="en-US" altLang="ko-KR" sz="2400" kern="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2400" kern="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교육 불참 학생은 체크하여 기관으로 통보 → 봉사활동으로 대체</a:t>
                      </a:r>
                      <a:r>
                        <a:rPr lang="en-US" altLang="ko-KR" sz="2400" kern="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800" kern="0" spc="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수강신청 </a:t>
                      </a:r>
                      <a:r>
                        <a:rPr lang="ko-KR" altLang="en-US" sz="2400" kern="0" spc="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변경기간에</a:t>
                      </a:r>
                      <a:r>
                        <a:rPr lang="ko-KR" altLang="en-US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endParaRPr lang="en-US" altLang="ko-KR" sz="2400" kern="0" spc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kern="0" spc="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신규신청</a:t>
                      </a:r>
                      <a:r>
                        <a:rPr lang="en-US" altLang="ko-KR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2400" kern="0" spc="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기관변경</a:t>
                      </a:r>
                      <a:r>
                        <a:rPr lang="en-US" altLang="ko-KR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취소 등 불가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9792568"/>
                  </a:ext>
                </a:extLst>
              </a:tr>
              <a:tr h="72879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 </a:t>
                      </a:r>
                      <a:r>
                        <a:rPr lang="en-US" altLang="ko-KR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~ 7</a:t>
                      </a: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▪</a:t>
                      </a:r>
                      <a:r>
                        <a:rPr lang="ko-KR" altLang="en-US" sz="24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기관 </a:t>
                      </a:r>
                      <a:r>
                        <a:rPr lang="ko-KR" altLang="en-US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봉사활동</a:t>
                      </a:r>
                      <a:r>
                        <a:rPr lang="en-US" altLang="ko-KR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(18</a:t>
                      </a:r>
                      <a:r>
                        <a:rPr lang="ko-KR" altLang="en-US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24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7257754"/>
                  </a:ext>
                </a:extLst>
              </a:tr>
              <a:tr h="72879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</a:t>
                      </a: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▪</a:t>
                      </a:r>
                      <a:r>
                        <a:rPr lang="ko-KR" altLang="en-US" sz="24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중간고사</a:t>
                      </a:r>
                      <a:r>
                        <a:rPr lang="en-US" altLang="ko-KR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봉사활동 休 또는 보강활동</a:t>
                      </a:r>
                      <a:r>
                        <a:rPr lang="en-US" altLang="ko-KR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24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5767855"/>
                  </a:ext>
                </a:extLst>
              </a:tr>
              <a:tr h="72879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</a:t>
                      </a: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 </a:t>
                      </a:r>
                      <a:r>
                        <a:rPr lang="en-US" altLang="ko-KR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~ </a:t>
                      </a:r>
                      <a:r>
                        <a:rPr lang="en-US" altLang="ko-KR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15</a:t>
                      </a:r>
                      <a:r>
                        <a:rPr lang="ko-KR" altLang="en-US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▪</a:t>
                      </a:r>
                      <a:r>
                        <a:rPr lang="ko-KR" altLang="en-US" sz="24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기관 봉사활동</a:t>
                      </a:r>
                      <a:r>
                        <a:rPr lang="en-US" altLang="ko-KR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(18</a:t>
                      </a:r>
                      <a:r>
                        <a:rPr lang="ko-KR" altLang="en-US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24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562674"/>
                  </a:ext>
                </a:extLst>
              </a:tr>
              <a:tr h="208782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16</a:t>
                      </a:r>
                      <a:r>
                        <a:rPr lang="ko-KR" altLang="en-US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▪</a:t>
                      </a:r>
                      <a:r>
                        <a:rPr lang="ko-KR" altLang="en-US" sz="24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기말고사</a:t>
                      </a:r>
                      <a:endParaRPr lang="ko-KR" altLang="en-US" sz="24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b="1" kern="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학생은 봉사활동일지는 </a:t>
                      </a:r>
                      <a:r>
                        <a:rPr lang="ko-KR" altLang="en-US" sz="2400" b="1" kern="0" spc="0" dirty="0" err="1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종강전까지</a:t>
                      </a:r>
                      <a:endParaRPr lang="en-US" altLang="ko-KR" sz="2400" b="1" kern="0" spc="0" dirty="0" smtClean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b="1" u="none" kern="0" spc="0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담당교수님께 </a:t>
                      </a:r>
                      <a:r>
                        <a:rPr lang="ko-KR" altLang="en-US" sz="2400" b="1" u="none" kern="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제출 요망</a:t>
                      </a:r>
                      <a:endParaRPr lang="ko-KR" altLang="en-US" sz="1800" b="1" u="none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사회봉사기관에서 기관세부확인서 </a:t>
                      </a: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및 </a:t>
                      </a:r>
                      <a:r>
                        <a:rPr lang="ko-KR" altLang="en-US" sz="2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평가서</a:t>
                      </a:r>
                      <a:r>
                        <a:rPr lang="en-US" altLang="ko-KR" sz="24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b="1" kern="0" spc="0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sym typeface="Wingdings"/>
                        </a:rPr>
                        <a:t> </a:t>
                      </a:r>
                      <a:r>
                        <a:rPr lang="ko-KR" altLang="en-US" sz="2400" b="1" kern="0" spc="0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사회봉사센터</a:t>
                      </a:r>
                      <a:r>
                        <a:rPr lang="en-US" altLang="ko-KR" sz="2400" b="1" kern="0" spc="0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(12</a:t>
                      </a:r>
                      <a:r>
                        <a:rPr lang="ko-KR" altLang="en-US" sz="2400" b="1" kern="0" spc="0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월 </a:t>
                      </a:r>
                      <a:r>
                        <a:rPr lang="en-US" altLang="ko-KR" sz="2400" b="1" kern="0" spc="0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16</a:t>
                      </a:r>
                      <a:r>
                        <a:rPr lang="ko-KR" altLang="en-US" sz="2400" b="1" kern="0" spc="0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일까지 제출</a:t>
                      </a:r>
                      <a:r>
                        <a:rPr lang="en-US" altLang="ko-KR" sz="2400" b="1" kern="0" spc="0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8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7476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673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429516"/>
            <a:ext cx="10134600" cy="14478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06. </a:t>
            </a:r>
            <a:r>
              <a:rPr lang="ko-KR" alt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기관 평가</a:t>
            </a:r>
            <a:endParaRPr lang="en-US" sz="6000" b="1" kern="0" spc="200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3" name="그룹 1003"/>
          <p:cNvGrpSpPr/>
          <p:nvPr/>
        </p:nvGrpSpPr>
        <p:grpSpPr>
          <a:xfrm rot="5400000">
            <a:off x="5156788" y="-3660212"/>
            <a:ext cx="420015" cy="10733591"/>
            <a:chOff x="11471877" y="-223938"/>
            <a:chExt cx="420015" cy="1073359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  <p:sp>
        <p:nvSpPr>
          <p:cNvPr id="8" name="Object 7"/>
          <p:cNvSpPr txBox="1"/>
          <p:nvPr/>
        </p:nvSpPr>
        <p:spPr>
          <a:xfrm>
            <a:off x="456156" y="2738940"/>
            <a:ext cx="17146044" cy="6290760"/>
          </a:xfrm>
          <a:prstGeom prst="rect">
            <a:avLst/>
          </a:prstGeom>
          <a:noFill/>
        </p:spPr>
        <p:txBody>
          <a:bodyPr wrap="square" rtlCol="0"/>
          <a:lstStyle/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12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주 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36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시간 이상 활동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(O.T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제외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): A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11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주 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33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시간 활동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(O.T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제외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): B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33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시간 미만 활동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(O.T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제외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): F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상기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평가는 기관에서 주는 평가이며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사회봉사 교과목 최종 성적은 사회봉사교과목 지도교수가 부여함</a:t>
            </a:r>
            <a:endParaRPr lang="en-US" altLang="ko-KR" sz="40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03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429516"/>
            <a:ext cx="10134600" cy="14478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06. </a:t>
            </a:r>
            <a:r>
              <a:rPr lang="ko-KR" alt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활동 일지</a:t>
            </a:r>
            <a:endParaRPr lang="en-US" sz="6000" b="1" kern="0" spc="200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3" name="그룹 1003"/>
          <p:cNvGrpSpPr/>
          <p:nvPr/>
        </p:nvGrpSpPr>
        <p:grpSpPr>
          <a:xfrm rot="5400000">
            <a:off x="5156788" y="-3660212"/>
            <a:ext cx="420015" cy="10733591"/>
            <a:chOff x="11471877" y="-223938"/>
            <a:chExt cx="420015" cy="1073359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  <p:sp>
        <p:nvSpPr>
          <p:cNvPr id="8" name="Object 7"/>
          <p:cNvSpPr txBox="1"/>
          <p:nvPr/>
        </p:nvSpPr>
        <p:spPr>
          <a:xfrm>
            <a:off x="456156" y="2738940"/>
            <a:ext cx="17146044" cy="6290760"/>
          </a:xfrm>
          <a:prstGeom prst="rect">
            <a:avLst/>
          </a:prstGeom>
          <a:noFill/>
        </p:spPr>
        <p:txBody>
          <a:bodyPr wrap="square" rtlCol="0"/>
          <a:lstStyle/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활동 일지는 매주 활동 내용을 기록</a:t>
            </a:r>
            <a:endParaRPr lang="en-US" altLang="ko-KR" sz="44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매일 퇴근 시 사회봉사기관 담당 선생님의 확인 및 서명 받아야 됨</a:t>
            </a:r>
            <a:endParaRPr lang="en-US" altLang="ko-KR" sz="44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봉사활동 종료 후 사회봉사 지도교수님께 제출</a:t>
            </a:r>
            <a:endParaRPr lang="en-US" altLang="ko-KR" sz="44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활동감상문은 최소 </a:t>
            </a:r>
            <a:r>
              <a:rPr lang="en-US" altLang="ko-KR" sz="4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5</a:t>
            </a:r>
            <a:r>
              <a:rPr lang="ko-KR" altLang="en-US" sz="4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줄 이상</a:t>
            </a:r>
            <a:r>
              <a:rPr lang="en-US" altLang="ko-KR" sz="4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4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활동사진은 본인의 봉사활동하는 모습이 잘 나오도록 촬영하여 </a:t>
            </a:r>
            <a:r>
              <a:rPr lang="en-US" altLang="ko-KR" sz="4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1~2</a:t>
            </a:r>
            <a:r>
              <a:rPr lang="ko-KR" altLang="en-US" sz="4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장 첨부 </a:t>
            </a:r>
            <a:endParaRPr lang="en-US" altLang="ko-KR" sz="44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38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2" name="그룹 1002"/>
          <p:cNvGrpSpPr/>
          <p:nvPr/>
        </p:nvGrpSpPr>
        <p:grpSpPr>
          <a:xfrm>
            <a:off x="-123552" y="-138996"/>
            <a:ext cx="6790219" cy="10563707"/>
            <a:chOff x="-123552" y="-138996"/>
            <a:chExt cx="6790219" cy="10563707"/>
          </a:xfrm>
        </p:grpSpPr>
        <p:pic>
          <p:nvPicPr>
            <p:cNvPr id="6" name="Object 5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123552" y="-138996"/>
              <a:ext cx="6790219" cy="10563707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457200" y="571500"/>
            <a:ext cx="1998890" cy="444405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4400" b="1" kern="0" spc="100" dirty="0" smtClean="0">
                <a:solidFill>
                  <a:srgbClr val="FFFFFF"/>
                </a:solidFill>
                <a:latin typeface="Caviar Dreams" pitchFamily="34" charset="0"/>
                <a:cs typeface="Caviar Dreams" pitchFamily="34" charset="0"/>
              </a:rPr>
              <a:t>07</a:t>
            </a:r>
            <a:endParaRPr lang="en-US" sz="4000" dirty="0"/>
          </a:p>
        </p:txBody>
      </p:sp>
      <p:sp>
        <p:nvSpPr>
          <p:cNvPr id="9" name="Object 9"/>
          <p:cNvSpPr txBox="1"/>
          <p:nvPr/>
        </p:nvSpPr>
        <p:spPr>
          <a:xfrm>
            <a:off x="381000" y="1356229"/>
            <a:ext cx="5767065" cy="2064915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ko-KR" altLang="en-US" sz="6100" b="1" kern="0" spc="200" dirty="0" err="1" smtClean="0">
                <a:solidFill>
                  <a:srgbClr val="FFFFFF"/>
                </a:solidFill>
                <a:latin typeface="Caviar Dreams" pitchFamily="34" charset="0"/>
                <a:cs typeface="Caviar Dreams" pitchFamily="34" charset="0"/>
              </a:rPr>
              <a:t>세부확인서</a:t>
            </a:r>
            <a:r>
              <a:rPr lang="ko-KR" altLang="en-US" sz="6100" b="1" kern="0" spc="200" dirty="0" smtClean="0">
                <a:solidFill>
                  <a:srgbClr val="FFFFFF"/>
                </a:solidFill>
                <a:latin typeface="Caviar Dreams" pitchFamily="34" charset="0"/>
                <a:cs typeface="Caviar Dreams" pitchFamily="34" charset="0"/>
              </a:rPr>
              <a:t> 작성법</a:t>
            </a:r>
            <a:endParaRPr lang="en-US" sz="6100" b="1" kern="0" spc="200" dirty="0" smtClean="0">
              <a:solidFill>
                <a:srgbClr val="FFFFFF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3" name="그룹 1003"/>
          <p:cNvGrpSpPr/>
          <p:nvPr/>
        </p:nvGrpSpPr>
        <p:grpSpPr>
          <a:xfrm>
            <a:off x="381000" y="3467100"/>
            <a:ext cx="375065" cy="72881"/>
            <a:chOff x="889187" y="3781746"/>
            <a:chExt cx="375065" cy="7288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89187" y="3781746"/>
              <a:ext cx="375065" cy="72881"/>
            </a:xfrm>
            <a:prstGeom prst="rect">
              <a:avLst/>
            </a:prstGeom>
          </p:spPr>
        </p:pic>
      </p:grpSp>
      <p:pic>
        <p:nvPicPr>
          <p:cNvPr id="10" name="내용 개체 틀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617" y="0"/>
            <a:ext cx="11667392" cy="10424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86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2" name="그룹 1002"/>
          <p:cNvGrpSpPr/>
          <p:nvPr/>
        </p:nvGrpSpPr>
        <p:grpSpPr>
          <a:xfrm>
            <a:off x="-123552" y="-138996"/>
            <a:ext cx="6790219" cy="10563707"/>
            <a:chOff x="-123552" y="-138996"/>
            <a:chExt cx="6790219" cy="10563707"/>
          </a:xfrm>
        </p:grpSpPr>
        <p:pic>
          <p:nvPicPr>
            <p:cNvPr id="6" name="Object 5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123552" y="-138996"/>
              <a:ext cx="6790219" cy="10563707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457200" y="571500"/>
            <a:ext cx="1998890" cy="444405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4400" b="1" kern="0" spc="100" dirty="0" smtClean="0">
                <a:solidFill>
                  <a:srgbClr val="FFFFFF"/>
                </a:solidFill>
                <a:latin typeface="Caviar Dreams" pitchFamily="34" charset="0"/>
              </a:rPr>
              <a:t>07</a:t>
            </a:r>
            <a:endParaRPr lang="en-US" sz="4000" dirty="0"/>
          </a:p>
        </p:txBody>
      </p:sp>
      <p:sp>
        <p:nvSpPr>
          <p:cNvPr id="9" name="Object 9"/>
          <p:cNvSpPr txBox="1"/>
          <p:nvPr/>
        </p:nvSpPr>
        <p:spPr>
          <a:xfrm>
            <a:off x="381000" y="1356229"/>
            <a:ext cx="5767065" cy="2064915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ko-KR" altLang="en-US" sz="6100" b="1" kern="0" spc="200" dirty="0" err="1" smtClean="0">
                <a:solidFill>
                  <a:srgbClr val="FFFFFF"/>
                </a:solidFill>
                <a:latin typeface="Caviar Dreams" pitchFamily="34" charset="0"/>
                <a:cs typeface="Caviar Dreams" pitchFamily="34" charset="0"/>
              </a:rPr>
              <a:t>기관평가서</a:t>
            </a:r>
            <a:r>
              <a:rPr lang="ko-KR" altLang="en-US" sz="6100" b="1" kern="0" spc="200" dirty="0" smtClean="0">
                <a:solidFill>
                  <a:srgbClr val="FFFFFF"/>
                </a:solidFill>
                <a:latin typeface="Caviar Dreams" pitchFamily="34" charset="0"/>
                <a:cs typeface="Caviar Dreams" pitchFamily="34" charset="0"/>
              </a:rPr>
              <a:t> 양식</a:t>
            </a:r>
            <a:endParaRPr lang="en-US" sz="6100" b="1" kern="0" spc="200" dirty="0" smtClean="0">
              <a:solidFill>
                <a:srgbClr val="FFFFFF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3" name="그룹 1003"/>
          <p:cNvGrpSpPr/>
          <p:nvPr/>
        </p:nvGrpSpPr>
        <p:grpSpPr>
          <a:xfrm>
            <a:off x="381000" y="3467100"/>
            <a:ext cx="375065" cy="72881"/>
            <a:chOff x="889187" y="3781746"/>
            <a:chExt cx="375065" cy="7288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89187" y="3781746"/>
              <a:ext cx="375065" cy="72881"/>
            </a:xfrm>
            <a:prstGeom prst="rect">
              <a:avLst/>
            </a:prstGeom>
          </p:spPr>
        </p:pic>
      </p:grpSp>
      <p:pic>
        <p:nvPicPr>
          <p:cNvPr id="12" name="내용 개체 틀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324" y="114300"/>
            <a:ext cx="10891911" cy="1017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29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429516"/>
            <a:ext cx="10134600" cy="14478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08. </a:t>
            </a:r>
            <a:r>
              <a:rPr lang="ko-KR" alt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활동 종료</a:t>
            </a:r>
            <a:endParaRPr lang="en-US" sz="6000" b="1" kern="0" spc="200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3" name="그룹 1003"/>
          <p:cNvGrpSpPr/>
          <p:nvPr/>
        </p:nvGrpSpPr>
        <p:grpSpPr>
          <a:xfrm rot="5400000">
            <a:off x="5156788" y="-3660212"/>
            <a:ext cx="420015" cy="10733591"/>
            <a:chOff x="11471877" y="-223938"/>
            <a:chExt cx="420015" cy="1073359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  <p:sp>
        <p:nvSpPr>
          <p:cNvPr id="8" name="Object 7"/>
          <p:cNvSpPr txBox="1"/>
          <p:nvPr/>
        </p:nvSpPr>
        <p:spPr>
          <a:xfrm>
            <a:off x="456156" y="2738940"/>
            <a:ext cx="17146044" cy="6290760"/>
          </a:xfrm>
          <a:prstGeom prst="rect">
            <a:avLst/>
          </a:prstGeom>
          <a:noFill/>
        </p:spPr>
        <p:txBody>
          <a:bodyPr wrap="square" rtlCol="0"/>
          <a:lstStyle/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활동 일지와 감상문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자원봉사활동확인서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(www.1365.go.kr)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를 사회봉사교과목 </a:t>
            </a:r>
            <a:r>
              <a:rPr lang="ko-KR" altLang="en-US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지도교수님께 제출</a:t>
            </a:r>
            <a:endParaRPr lang="en-US" altLang="ko-KR" sz="4000" b="1" dirty="0" smtClean="0">
              <a:solidFill>
                <a:srgbClr val="FF0000"/>
              </a:solidFill>
              <a:latin typeface="Caviar Dreams" pitchFamily="34" charset="0"/>
              <a:cs typeface="Caviar Dreams" pitchFamily="34" charset="0"/>
            </a:endParaRP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자원봉사활동 확인서 필요 이유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: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봉사기관에서 </a:t>
            </a:r>
            <a:r>
              <a:rPr lang="ko-KR" altLang="en-US" sz="40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봉사실적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입력사항을 지도교수가 점검하고자 함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en-US" altLang="ko-KR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4000" b="1" dirty="0" err="1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미제출</a:t>
            </a:r>
            <a:r>
              <a:rPr lang="ko-KR" altLang="en-US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 시 개별로 본인이 </a:t>
            </a:r>
            <a:r>
              <a:rPr lang="ko-KR" altLang="en-US" sz="4000" b="1" dirty="0" err="1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봉사실적</a:t>
            </a:r>
            <a:r>
              <a:rPr lang="ko-KR" altLang="en-US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 입력사항을 </a:t>
            </a:r>
            <a:r>
              <a:rPr lang="ko-KR" altLang="en-US" sz="4000" b="1" dirty="0" err="1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봉사기관에</a:t>
            </a:r>
            <a:r>
              <a:rPr lang="ko-KR" altLang="en-US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 꼭 확인 바람</a:t>
            </a:r>
            <a:r>
              <a:rPr lang="en-US" altLang="ko-KR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학기가 끝난 후 </a:t>
            </a:r>
            <a:r>
              <a:rPr lang="en-US" altLang="ko-KR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1365 </a:t>
            </a:r>
            <a:r>
              <a:rPr lang="ko-KR" altLang="en-US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봉사 시간 입력 불가</a:t>
            </a:r>
            <a:r>
              <a:rPr lang="en-US" altLang="ko-KR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)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사회봉사교과목 세부확인서는 </a:t>
            </a:r>
            <a:r>
              <a:rPr lang="ko-KR" altLang="en-US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사회봉사 기관 담당 선생님께 반드시 제출</a:t>
            </a:r>
            <a:endParaRPr lang="en-US" altLang="ko-KR" sz="4000" b="1" dirty="0" smtClean="0">
              <a:solidFill>
                <a:srgbClr val="FF0000"/>
              </a:solidFill>
              <a:latin typeface="Caviar Dreams" pitchFamily="34" charset="0"/>
              <a:cs typeface="Caviar Drea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73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429516"/>
            <a:ext cx="10134600" cy="14478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08. </a:t>
            </a:r>
            <a:r>
              <a:rPr lang="ko-KR" alt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성적 평가</a:t>
            </a:r>
            <a:endParaRPr lang="en-US" sz="6000" b="1" kern="0" spc="200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3" name="그룹 1003"/>
          <p:cNvGrpSpPr/>
          <p:nvPr/>
        </p:nvGrpSpPr>
        <p:grpSpPr>
          <a:xfrm rot="5400000">
            <a:off x="5156788" y="-3660212"/>
            <a:ext cx="420015" cy="10733591"/>
            <a:chOff x="11471877" y="-223938"/>
            <a:chExt cx="420015" cy="1073359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  <p:sp>
        <p:nvSpPr>
          <p:cNvPr id="8" name="Object 7"/>
          <p:cNvSpPr txBox="1"/>
          <p:nvPr/>
        </p:nvSpPr>
        <p:spPr>
          <a:xfrm>
            <a:off x="456156" y="2738940"/>
            <a:ext cx="17146044" cy="6290760"/>
          </a:xfrm>
          <a:prstGeom prst="rect">
            <a:avLst/>
          </a:prstGeom>
          <a:noFill/>
          <a:ln>
            <a:noFill/>
          </a:ln>
        </p:spPr>
        <p:txBody>
          <a:bodyPr wrap="square" rtlCol="0"/>
          <a:lstStyle/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ko-KR" altLang="en-US" sz="48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사회봉사교과목 </a:t>
            </a:r>
            <a:r>
              <a:rPr lang="ko-KR" altLang="en-US" sz="48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평균평점</a:t>
            </a:r>
            <a:r>
              <a:rPr lang="ko-KR" altLang="en-US" sz="48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없이 </a:t>
            </a:r>
            <a:r>
              <a:rPr lang="en-US" altLang="ko-KR" sz="48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A, B, F</a:t>
            </a:r>
            <a:r>
              <a:rPr lang="ko-KR" altLang="en-US" sz="48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로 평가됨</a:t>
            </a:r>
            <a:endParaRPr lang="en-US" altLang="ko-KR" sz="48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marL="514350" indent="-514350" algn="just">
              <a:lnSpc>
                <a:spcPct val="150000"/>
              </a:lnSpc>
              <a:buAutoNum type="arabicPeriod"/>
            </a:pPr>
            <a:endParaRPr lang="en-US" altLang="ko-KR" sz="40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marL="514350" indent="-514350" algn="just">
              <a:lnSpc>
                <a:spcPct val="150000"/>
              </a:lnSpc>
              <a:buAutoNum type="arabicPeriod"/>
            </a:pPr>
            <a:endParaRPr lang="en-US" altLang="ko-KR" sz="40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3510082186"/>
              </p:ext>
            </p:extLst>
          </p:nvPr>
        </p:nvGraphicFramePr>
        <p:xfrm>
          <a:off x="1143000" y="4457700"/>
          <a:ext cx="15399327" cy="3825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87292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429516"/>
            <a:ext cx="10134600" cy="14478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09. </a:t>
            </a:r>
            <a:r>
              <a:rPr lang="ko-KR" alt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기관 방문</a:t>
            </a:r>
            <a:endParaRPr lang="en-US" sz="6000" b="1" kern="0" spc="200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3" name="그룹 1003"/>
          <p:cNvGrpSpPr/>
          <p:nvPr/>
        </p:nvGrpSpPr>
        <p:grpSpPr>
          <a:xfrm rot="5400000">
            <a:off x="5156788" y="-3660212"/>
            <a:ext cx="420015" cy="10733591"/>
            <a:chOff x="11471877" y="-223938"/>
            <a:chExt cx="420015" cy="1073359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  <p:sp>
        <p:nvSpPr>
          <p:cNvPr id="8" name="Object 7"/>
          <p:cNvSpPr txBox="1"/>
          <p:nvPr/>
        </p:nvSpPr>
        <p:spPr>
          <a:xfrm>
            <a:off x="456156" y="2738940"/>
            <a:ext cx="17146044" cy="5452560"/>
          </a:xfrm>
          <a:prstGeom prst="rect">
            <a:avLst/>
          </a:prstGeom>
          <a:noFill/>
        </p:spPr>
        <p:txBody>
          <a:bodyPr wrap="square" rtlCol="0"/>
          <a:lstStyle/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5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지도교수 및 사회봉사센터에서 기관에 전화 또는 직접 방문하여 </a:t>
            </a:r>
            <a:r>
              <a:rPr lang="ko-KR" altLang="en-US" sz="54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학생봉사</a:t>
            </a:r>
            <a:r>
              <a:rPr lang="ko-KR" altLang="en-US" sz="5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활동 상황을 점검함</a:t>
            </a:r>
            <a:endParaRPr lang="en-US" altLang="ko-KR" sz="54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5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ko-KR" altLang="en-US" sz="54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학기 중 봉사활동 결석 </a:t>
            </a:r>
            <a:r>
              <a:rPr lang="ko-KR" altLang="en-US" sz="54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시</a:t>
            </a:r>
            <a:r>
              <a:rPr lang="en-US" altLang="ko-KR" sz="54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54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질병 등의 사유 포함</a:t>
            </a:r>
            <a:r>
              <a:rPr lang="en-US" altLang="ko-KR" sz="54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)</a:t>
            </a:r>
            <a:r>
              <a:rPr lang="ko-KR" altLang="en-US" sz="54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ko-KR" altLang="en-US" sz="5400" b="1" dirty="0" err="1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기관담당</a:t>
            </a:r>
            <a:r>
              <a:rPr lang="ko-KR" altLang="en-US" sz="54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 선생님과 상의하여 </a:t>
            </a:r>
            <a:r>
              <a:rPr lang="ko-KR" altLang="en-US" sz="5400" b="1" dirty="0" err="1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보강활동</a:t>
            </a:r>
            <a:r>
              <a:rPr lang="ko-KR" altLang="en-US" sz="54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 꼭 하기 바람</a:t>
            </a:r>
            <a:endParaRPr lang="en-US" altLang="ko-KR" sz="5400" b="1" dirty="0">
              <a:solidFill>
                <a:srgbClr val="FF0000"/>
              </a:solidFill>
              <a:latin typeface="Caviar Dreams" pitchFamily="34" charset="0"/>
              <a:cs typeface="Caviar Dreams" pitchFamily="34" charset="0"/>
            </a:endParaRPr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altLang="ko-KR" sz="54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16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그림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288000" cy="10325814"/>
          </a:xfrm>
          <a:prstGeom prst="rect">
            <a:avLst/>
          </a:prstGeom>
        </p:spPr>
      </p:pic>
      <p:pic>
        <p:nvPicPr>
          <p:cNvPr id="26" name="그림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50875"/>
            <a:ext cx="2502413" cy="649225"/>
          </a:xfrm>
          <a:prstGeom prst="rect">
            <a:avLst/>
          </a:prstGeom>
        </p:spPr>
      </p:pic>
      <p:sp>
        <p:nvSpPr>
          <p:cNvPr id="27" name="직사각형 26"/>
          <p:cNvSpPr/>
          <p:nvPr/>
        </p:nvSpPr>
        <p:spPr>
          <a:xfrm>
            <a:off x="0" y="1181100"/>
            <a:ext cx="18288000" cy="84582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200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26577" y="1469188"/>
            <a:ext cx="4005336" cy="761886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4000" b="1" kern="0" spc="1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CONTENTS</a:t>
            </a:r>
            <a:endParaRPr lang="en-US" dirty="0"/>
          </a:p>
        </p:txBody>
      </p:sp>
      <p:sp>
        <p:nvSpPr>
          <p:cNvPr id="3" name="Object 3"/>
          <p:cNvSpPr txBox="1"/>
          <p:nvPr/>
        </p:nvSpPr>
        <p:spPr>
          <a:xfrm>
            <a:off x="1676400" y="4873814"/>
            <a:ext cx="4639015" cy="776337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03. </a:t>
            </a:r>
            <a:r>
              <a:rPr lang="ko-KR" altLang="en-US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중요 공지사항</a:t>
            </a:r>
            <a:endParaRPr lang="en-US" dirty="0"/>
          </a:p>
        </p:txBody>
      </p:sp>
      <p:sp>
        <p:nvSpPr>
          <p:cNvPr id="5" name="Object 5"/>
          <p:cNvSpPr txBox="1"/>
          <p:nvPr/>
        </p:nvSpPr>
        <p:spPr>
          <a:xfrm>
            <a:off x="1676400" y="5959038"/>
            <a:ext cx="6772615" cy="776337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04. </a:t>
            </a:r>
            <a:r>
              <a:rPr lang="ko-KR" altLang="en-US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사회봉사 활동 시 유의사항</a:t>
            </a:r>
            <a:endParaRPr lang="en-US" dirty="0"/>
          </a:p>
        </p:txBody>
      </p:sp>
      <p:sp>
        <p:nvSpPr>
          <p:cNvPr id="7" name="Object 7"/>
          <p:cNvSpPr txBox="1"/>
          <p:nvPr/>
        </p:nvSpPr>
        <p:spPr>
          <a:xfrm>
            <a:off x="9315994" y="7964543"/>
            <a:ext cx="6467816" cy="776337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12. Q&amp;A</a:t>
            </a:r>
            <a:endParaRPr lang="en-US" dirty="0"/>
          </a:p>
        </p:txBody>
      </p:sp>
      <p:grpSp>
        <p:nvGrpSpPr>
          <p:cNvPr id="1002" name="그룹 1002"/>
          <p:cNvGrpSpPr/>
          <p:nvPr/>
        </p:nvGrpSpPr>
        <p:grpSpPr>
          <a:xfrm>
            <a:off x="762000" y="1413019"/>
            <a:ext cx="375065" cy="72881"/>
            <a:chOff x="826577" y="925077"/>
            <a:chExt cx="375065" cy="72881"/>
          </a:xfrm>
        </p:grpSpPr>
        <p:pic>
          <p:nvPicPr>
            <p:cNvPr id="13" name="Object 12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6577" y="925077"/>
              <a:ext cx="375065" cy="72881"/>
            </a:xfrm>
            <a:prstGeom prst="rect">
              <a:avLst/>
            </a:prstGeom>
          </p:spPr>
        </p:pic>
      </p:grpSp>
      <p:sp>
        <p:nvSpPr>
          <p:cNvPr id="14" name="Object 3"/>
          <p:cNvSpPr txBox="1"/>
          <p:nvPr/>
        </p:nvSpPr>
        <p:spPr>
          <a:xfrm>
            <a:off x="1705791" y="7011768"/>
            <a:ext cx="6448222" cy="776337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05. </a:t>
            </a:r>
            <a:r>
              <a:rPr lang="ko-KR" altLang="en-US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활동 기간</a:t>
            </a:r>
            <a:r>
              <a:rPr lang="en-US" altLang="ko-KR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주요 일정</a:t>
            </a:r>
            <a:endParaRPr lang="en-US" dirty="0"/>
          </a:p>
        </p:txBody>
      </p:sp>
      <p:sp>
        <p:nvSpPr>
          <p:cNvPr id="15" name="Object 5"/>
          <p:cNvSpPr txBox="1"/>
          <p:nvPr/>
        </p:nvSpPr>
        <p:spPr>
          <a:xfrm>
            <a:off x="1695994" y="8064498"/>
            <a:ext cx="6772615" cy="776337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06. </a:t>
            </a:r>
            <a:r>
              <a:rPr lang="ko-KR" altLang="en-US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기관평가</a:t>
            </a:r>
            <a:r>
              <a:rPr lang="en-US" altLang="ko-KR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활동일지</a:t>
            </a:r>
            <a:endParaRPr lang="en-US" dirty="0"/>
          </a:p>
        </p:txBody>
      </p:sp>
      <p:sp>
        <p:nvSpPr>
          <p:cNvPr id="16" name="Object 7"/>
          <p:cNvSpPr txBox="1"/>
          <p:nvPr/>
        </p:nvSpPr>
        <p:spPr>
          <a:xfrm>
            <a:off x="9315994" y="2628900"/>
            <a:ext cx="6467816" cy="776337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07. </a:t>
            </a:r>
            <a:r>
              <a:rPr lang="ko-KR" altLang="en-US" sz="34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세부확인서</a:t>
            </a:r>
            <a:r>
              <a:rPr lang="en-US" altLang="ko-KR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34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기관평가서</a:t>
            </a:r>
            <a:r>
              <a:rPr lang="ko-KR" altLang="en-US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양식</a:t>
            </a:r>
            <a:endParaRPr lang="en-US" dirty="0"/>
          </a:p>
        </p:txBody>
      </p:sp>
      <p:sp>
        <p:nvSpPr>
          <p:cNvPr id="17" name="Object 3"/>
          <p:cNvSpPr txBox="1"/>
          <p:nvPr/>
        </p:nvSpPr>
        <p:spPr>
          <a:xfrm>
            <a:off x="9315994" y="3685301"/>
            <a:ext cx="4639015" cy="776337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08. </a:t>
            </a:r>
            <a:r>
              <a:rPr lang="ko-KR" altLang="en-US" sz="34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활동종료</a:t>
            </a:r>
            <a:r>
              <a:rPr lang="en-US" altLang="ko-KR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34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성적평가</a:t>
            </a:r>
            <a:endParaRPr lang="en-US" dirty="0"/>
          </a:p>
        </p:txBody>
      </p:sp>
      <p:sp>
        <p:nvSpPr>
          <p:cNvPr id="18" name="Object 5"/>
          <p:cNvSpPr txBox="1"/>
          <p:nvPr/>
        </p:nvSpPr>
        <p:spPr>
          <a:xfrm>
            <a:off x="9315994" y="4774495"/>
            <a:ext cx="8077200" cy="776337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09. </a:t>
            </a:r>
            <a:r>
              <a:rPr lang="ko-KR" altLang="en-US" sz="34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기관방문</a:t>
            </a:r>
            <a:r>
              <a:rPr lang="en-US" altLang="ko-KR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3400" b="1" dirty="0" err="1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사회봉사과</a:t>
            </a:r>
            <a:r>
              <a:rPr lang="ko-KR" altLang="en-US" sz="34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연락처 및 특전</a:t>
            </a:r>
            <a:r>
              <a:rPr lang="en-US" altLang="ko-KR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</a:t>
            </a:r>
            <a:endParaRPr lang="en-US" dirty="0"/>
          </a:p>
        </p:txBody>
      </p:sp>
      <p:sp>
        <p:nvSpPr>
          <p:cNvPr id="20" name="Object 3"/>
          <p:cNvSpPr txBox="1"/>
          <p:nvPr/>
        </p:nvSpPr>
        <p:spPr>
          <a:xfrm>
            <a:off x="9315994" y="5827226"/>
            <a:ext cx="6448222" cy="776337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10. </a:t>
            </a:r>
            <a:r>
              <a:rPr lang="ko-KR" altLang="en-US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봉사활동 진행 불가능한 경우</a:t>
            </a:r>
            <a:endParaRPr lang="en-US" dirty="0"/>
          </a:p>
        </p:txBody>
      </p:sp>
      <p:sp>
        <p:nvSpPr>
          <p:cNvPr id="21" name="Object 5"/>
          <p:cNvSpPr txBox="1"/>
          <p:nvPr/>
        </p:nvSpPr>
        <p:spPr>
          <a:xfrm>
            <a:off x="9315994" y="6916420"/>
            <a:ext cx="6772615" cy="776337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11. </a:t>
            </a:r>
            <a:r>
              <a:rPr lang="ko-KR" altLang="en-US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개인정보 동의서 작성 및 제출</a:t>
            </a:r>
            <a:endParaRPr lang="en-US" dirty="0"/>
          </a:p>
        </p:txBody>
      </p:sp>
      <p:sp>
        <p:nvSpPr>
          <p:cNvPr id="23" name="Object 7"/>
          <p:cNvSpPr txBox="1"/>
          <p:nvPr/>
        </p:nvSpPr>
        <p:spPr>
          <a:xfrm>
            <a:off x="1695994" y="2760527"/>
            <a:ext cx="6467816" cy="776337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01. </a:t>
            </a:r>
            <a:r>
              <a:rPr lang="ko-KR" altLang="en-US" sz="34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지도교수님</a:t>
            </a:r>
            <a:r>
              <a:rPr lang="ko-KR" altLang="en-US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소개</a:t>
            </a:r>
            <a:endParaRPr lang="en-US" dirty="0"/>
          </a:p>
        </p:txBody>
      </p:sp>
      <p:sp>
        <p:nvSpPr>
          <p:cNvPr id="24" name="Object 7"/>
          <p:cNvSpPr txBox="1"/>
          <p:nvPr/>
        </p:nvSpPr>
        <p:spPr>
          <a:xfrm>
            <a:off x="1676400" y="3813442"/>
            <a:ext cx="6467816" cy="776337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02. </a:t>
            </a:r>
            <a:r>
              <a:rPr lang="ko-KR" altLang="en-US" sz="34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사회봉사 시스템 안내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429516"/>
            <a:ext cx="11887200" cy="14478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09. </a:t>
            </a:r>
            <a:r>
              <a:rPr lang="ko-KR" alt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사회봉사센터 연락처 및 특전</a:t>
            </a:r>
            <a:endParaRPr lang="en-US" sz="6000" b="1" kern="0" spc="200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3" name="그룹 1003"/>
          <p:cNvGrpSpPr/>
          <p:nvPr/>
        </p:nvGrpSpPr>
        <p:grpSpPr>
          <a:xfrm rot="5400000">
            <a:off x="6000291" y="-4503716"/>
            <a:ext cx="420015" cy="12420600"/>
            <a:chOff x="11471877" y="-223938"/>
            <a:chExt cx="420015" cy="1073359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  <p:sp>
        <p:nvSpPr>
          <p:cNvPr id="8" name="Object 7"/>
          <p:cNvSpPr txBox="1"/>
          <p:nvPr/>
        </p:nvSpPr>
        <p:spPr>
          <a:xfrm>
            <a:off x="456156" y="2247900"/>
            <a:ext cx="17146044" cy="7205160"/>
          </a:xfrm>
          <a:prstGeom prst="rect">
            <a:avLst/>
          </a:prstGeom>
          <a:noFill/>
        </p:spPr>
        <p:txBody>
          <a:bodyPr wrap="square" rtlCol="0"/>
          <a:lstStyle/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위치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: </a:t>
            </a:r>
            <a:r>
              <a:rPr lang="ko-KR" altLang="en-US" sz="40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학생지원관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2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층 </a:t>
            </a:r>
            <a:r>
              <a:rPr lang="ko-KR" altLang="en-US" sz="40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도덕교육원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사회봉사센터 </a:t>
            </a:r>
            <a:endParaRPr lang="en-US" altLang="ko-KR" sz="40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연락방법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: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전화 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– 063)850-5148 /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메일 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– bu5145@wku.ac.kr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홈페이지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: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원광대학교 → </a:t>
            </a:r>
            <a:r>
              <a:rPr lang="ko-KR" altLang="en-US" sz="40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도덕교육원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→ 사회봉사센터</a:t>
            </a:r>
            <a:endParaRPr lang="en-US" altLang="ko-KR" sz="40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사회봉사교과목 이수 특전</a:t>
            </a:r>
            <a:endParaRPr lang="en-US" altLang="ko-KR" sz="40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marL="1028700" lvl="1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38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학기 </a:t>
            </a:r>
            <a:r>
              <a:rPr lang="ko-KR" altLang="en-US" sz="38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중 감상문 공모전 참여 가능</a:t>
            </a:r>
            <a:r>
              <a:rPr lang="en-US" altLang="ko-KR" sz="38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38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시상 및 상품 수여</a:t>
            </a:r>
            <a:r>
              <a:rPr lang="en-US" altLang="ko-KR" sz="38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)</a:t>
            </a:r>
          </a:p>
          <a:p>
            <a:pPr marL="1028700" lvl="1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38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해외봉사 선발 시 기본 평가항목 점수 </a:t>
            </a:r>
            <a:r>
              <a:rPr lang="ko-KR" altLang="en-US" sz="38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반영</a:t>
            </a:r>
            <a:endParaRPr lang="en-US" altLang="ko-KR" sz="38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marL="1028700" lvl="1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38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도의실천인증제 기본이수과목 </a:t>
            </a:r>
            <a:r>
              <a:rPr lang="en-US" altLang="ko-KR" sz="3800" b="1" dirty="0" smtClean="0">
                <a:solidFill>
                  <a:srgbClr val="595959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  <a:cs typeface="Caviar Dreams" pitchFamily="34" charset="0"/>
              </a:rPr>
              <a:t>– </a:t>
            </a:r>
            <a:r>
              <a:rPr lang="ko-KR" altLang="en-US" sz="3800" b="1" dirty="0" smtClean="0">
                <a:solidFill>
                  <a:srgbClr val="595959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  <a:cs typeface="Caviar Dreams" pitchFamily="34" charset="0"/>
              </a:rPr>
              <a:t>도의실천인증</a:t>
            </a:r>
            <a:endParaRPr lang="en-US" altLang="ko-KR" sz="3800" b="1" dirty="0">
              <a:solidFill>
                <a:srgbClr val="595959"/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  <a:cs typeface="Caviar Dreams" pitchFamily="34" charset="0"/>
            </a:endParaRPr>
          </a:p>
          <a:p>
            <a:pPr lvl="2" algn="just">
              <a:lnSpc>
                <a:spcPct val="150000"/>
              </a:lnSpc>
            </a:pPr>
            <a:r>
              <a:rPr lang="en-US" altLang="ko-KR" sz="3800" b="1" dirty="0" smtClean="0">
                <a:solidFill>
                  <a:srgbClr val="595959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  <a:cs typeface="Caviar Dreams" pitchFamily="34" charset="0"/>
              </a:rPr>
              <a:t>(</a:t>
            </a:r>
            <a:r>
              <a:rPr lang="ko-KR" altLang="en-US" sz="3800" b="1" dirty="0" smtClean="0">
                <a:solidFill>
                  <a:srgbClr val="595959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  <a:cs typeface="Caviar Dreams" pitchFamily="34" charset="0"/>
              </a:rPr>
              <a:t>문의</a:t>
            </a:r>
            <a:r>
              <a:rPr lang="en-US" altLang="ko-KR" sz="3800" b="1" dirty="0" smtClean="0">
                <a:solidFill>
                  <a:srgbClr val="595959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  <a:cs typeface="Caviar Dreams" pitchFamily="34" charset="0"/>
              </a:rPr>
              <a:t>: </a:t>
            </a:r>
            <a:r>
              <a:rPr lang="ko-KR" altLang="en-US" sz="3800" b="1" dirty="0" err="1" smtClean="0">
                <a:solidFill>
                  <a:srgbClr val="595959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  <a:cs typeface="Caviar Dreams" pitchFamily="34" charset="0"/>
              </a:rPr>
              <a:t>도덕교육원</a:t>
            </a:r>
            <a:r>
              <a:rPr lang="ko-KR" altLang="en-US" sz="3800" b="1" dirty="0" smtClean="0">
                <a:solidFill>
                  <a:srgbClr val="595959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  <a:cs typeface="Caviar Dreams" pitchFamily="34" charset="0"/>
              </a:rPr>
              <a:t> </a:t>
            </a:r>
            <a:r>
              <a:rPr lang="en-US" altLang="ko-KR" sz="3800" b="1" dirty="0" smtClean="0">
                <a:solidFill>
                  <a:srgbClr val="595959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  <a:cs typeface="Caviar Dreams" pitchFamily="34" charset="0"/>
              </a:rPr>
              <a:t>850-7013~4)</a:t>
            </a:r>
            <a:endParaRPr lang="en-US" altLang="ko-KR" sz="38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05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429516"/>
            <a:ext cx="13182600" cy="14478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10. </a:t>
            </a:r>
            <a:r>
              <a:rPr lang="ko-KR" alt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봉사활동 진행이 불가능한 경우</a:t>
            </a:r>
            <a:endParaRPr lang="en-US" sz="6000" b="1" kern="0" spc="200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3" name="그룹 1003"/>
          <p:cNvGrpSpPr/>
          <p:nvPr/>
        </p:nvGrpSpPr>
        <p:grpSpPr>
          <a:xfrm rot="5400000">
            <a:off x="6686091" y="-5189516"/>
            <a:ext cx="420015" cy="13792200"/>
            <a:chOff x="11471877" y="-223938"/>
            <a:chExt cx="420015" cy="1073359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  <p:sp>
        <p:nvSpPr>
          <p:cNvPr id="8" name="Object 7"/>
          <p:cNvSpPr txBox="1"/>
          <p:nvPr/>
        </p:nvSpPr>
        <p:spPr>
          <a:xfrm>
            <a:off x="456156" y="2738940"/>
            <a:ext cx="17146044" cy="6290760"/>
          </a:xfrm>
          <a:prstGeom prst="rect">
            <a:avLst/>
          </a:prstGeom>
          <a:noFill/>
        </p:spPr>
        <p:txBody>
          <a:bodyPr wrap="square" rtlCol="0"/>
          <a:lstStyle/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무단 결근 및 정당한 이유없이 결근한 경우</a:t>
            </a:r>
            <a:endParaRPr lang="en-US" altLang="ko-KR" sz="40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소정의 보고서를 이유없이 제출하지 않은 경우</a:t>
            </a:r>
            <a:endParaRPr lang="en-US" altLang="ko-KR" sz="40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활동 기간에 학생의 잘못으로 </a:t>
            </a:r>
            <a:r>
              <a:rPr lang="ko-KR" altLang="en-US" sz="40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활동기관이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활동 거부한 경우</a:t>
            </a:r>
            <a:endParaRPr lang="en-US" altLang="ko-KR" sz="40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능력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태도 등에 결함이 있어 사회봉사활동을 지속할 수 없다고 판단된 경우</a:t>
            </a:r>
            <a:endParaRPr lang="en-US" altLang="ko-KR" sz="40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82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429516"/>
            <a:ext cx="13182600" cy="14478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11. </a:t>
            </a:r>
            <a:r>
              <a:rPr lang="ko-KR" alt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개인정보동의서 작성 및 제출</a:t>
            </a:r>
            <a:endParaRPr lang="en-US" sz="6000" b="1" kern="0" spc="200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3" name="그룹 1003"/>
          <p:cNvGrpSpPr/>
          <p:nvPr/>
        </p:nvGrpSpPr>
        <p:grpSpPr>
          <a:xfrm rot="5400000">
            <a:off x="6686091" y="-5189516"/>
            <a:ext cx="420015" cy="13792200"/>
            <a:chOff x="11471877" y="-223938"/>
            <a:chExt cx="420015" cy="1073359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  <p:sp>
        <p:nvSpPr>
          <p:cNvPr id="8" name="Object 7"/>
          <p:cNvSpPr txBox="1"/>
          <p:nvPr/>
        </p:nvSpPr>
        <p:spPr>
          <a:xfrm>
            <a:off x="456156" y="2738940"/>
            <a:ext cx="17146044" cy="7281360"/>
          </a:xfrm>
          <a:prstGeom prst="rect">
            <a:avLst/>
          </a:prstGeom>
          <a:noFill/>
        </p:spPr>
        <p:txBody>
          <a:bodyPr wrap="square" rtlCol="0"/>
          <a:lstStyle/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48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기관에서 배부하는 세부확인서에 학생들의 개인정보를 </a:t>
            </a:r>
            <a:r>
              <a:rPr lang="ko-KR" altLang="en-US" sz="48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기록하시길</a:t>
            </a:r>
            <a:r>
              <a:rPr lang="ko-KR" altLang="en-US" sz="48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바랍니다</a:t>
            </a:r>
            <a:r>
              <a:rPr lang="en-US" altLang="ko-KR" sz="48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altLang="ko-KR" sz="48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en-US" altLang="ko-KR" sz="48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 (1365 </a:t>
            </a:r>
            <a:r>
              <a:rPr lang="ko-KR" altLang="en-US" sz="48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사이트에 봉사활동 사항 입력 시 필요</a:t>
            </a:r>
            <a:r>
              <a:rPr lang="en-US" altLang="ko-KR" sz="48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)</a:t>
            </a:r>
          </a:p>
          <a:p>
            <a:pPr marL="685800" indent="-6858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sz="48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1365 </a:t>
            </a:r>
            <a:r>
              <a:rPr lang="ko-KR" altLang="en-US" sz="48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가입 시 개인정보 동의</a:t>
            </a:r>
            <a:r>
              <a:rPr lang="en-US" altLang="ko-KR" sz="48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48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필수</a:t>
            </a:r>
            <a:r>
              <a:rPr lang="en-US" altLang="ko-KR" sz="48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)</a:t>
            </a:r>
            <a:r>
              <a:rPr lang="ko-KR" altLang="en-US" sz="48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란에 동의하면</a:t>
            </a:r>
            <a:r>
              <a:rPr lang="en-US" altLang="ko-KR" sz="48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48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자원봉사자 보험 자동 가입됨</a:t>
            </a:r>
            <a:endParaRPr lang="en-US" altLang="ko-KR" sz="48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01150" y="7439025"/>
            <a:ext cx="8401050" cy="22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99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288000" cy="10325814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647700" y="961366"/>
            <a:ext cx="16802100" cy="84201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3900" b="1" kern="0" spc="-400" dirty="0" smtClean="0">
                <a:solidFill>
                  <a:srgbClr val="A3835F"/>
                </a:solidFill>
                <a:latin typeface="Gill Sans MT" pitchFamily="34" charset="0"/>
                <a:cs typeface="Gill Sans MT" pitchFamily="34" charset="0"/>
              </a:rPr>
              <a:t>Q&amp;A</a:t>
            </a:r>
            <a:endParaRPr lang="ko-KR" altLang="en-US" sz="23900" dirty="0">
              <a:solidFill>
                <a:schemeClr val="tx1"/>
              </a:solidFill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50875"/>
            <a:ext cx="2502413" cy="64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58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288000" cy="10325814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647700" y="961366"/>
            <a:ext cx="16802100" cy="84201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3900" b="1" kern="0" spc="-400">
                <a:solidFill>
                  <a:srgbClr val="A3835F"/>
                </a:solidFill>
                <a:latin typeface="Gill Sans MT" pitchFamily="34" charset="0"/>
                <a:cs typeface="Gill Sans MT" pitchFamily="34" charset="0"/>
              </a:rPr>
              <a:t>Thank you</a:t>
            </a:r>
            <a:endParaRPr lang="en-US" altLang="ko-KR" sz="9600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50875"/>
            <a:ext cx="2502413" cy="64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9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429516"/>
            <a:ext cx="8153400" cy="14478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01. </a:t>
            </a:r>
            <a:r>
              <a:rPr lang="ko-KR" altLang="en-US" sz="6000" b="1" kern="0" spc="200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지도교수님</a:t>
            </a:r>
            <a:r>
              <a:rPr lang="ko-KR" alt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소개</a:t>
            </a:r>
            <a:endParaRPr lang="en-US" sz="6000" b="1" kern="0" spc="200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2" name="그룹 1002"/>
          <p:cNvGrpSpPr/>
          <p:nvPr/>
        </p:nvGrpSpPr>
        <p:grpSpPr>
          <a:xfrm>
            <a:off x="2743200" y="6591300"/>
            <a:ext cx="12725400" cy="152400"/>
            <a:chOff x="889187" y="3781746"/>
            <a:chExt cx="375065" cy="72881"/>
          </a:xfrm>
        </p:grpSpPr>
        <p:pic>
          <p:nvPicPr>
            <p:cNvPr id="8" name="Object 7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89187" y="3781746"/>
              <a:ext cx="375065" cy="72881"/>
            </a:xfrm>
            <a:prstGeom prst="rect">
              <a:avLst/>
            </a:prstGeom>
          </p:spPr>
        </p:pic>
      </p:grpSp>
      <p:grpSp>
        <p:nvGrpSpPr>
          <p:cNvPr id="1003" name="그룹 1003"/>
          <p:cNvGrpSpPr/>
          <p:nvPr/>
        </p:nvGrpSpPr>
        <p:grpSpPr>
          <a:xfrm rot="5400000">
            <a:off x="5156788" y="-3660212"/>
            <a:ext cx="420015" cy="10733591"/>
            <a:chOff x="11471877" y="-223938"/>
            <a:chExt cx="420015" cy="1073359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  <p:sp>
        <p:nvSpPr>
          <p:cNvPr id="9" name="Object 3"/>
          <p:cNvSpPr txBox="1"/>
          <p:nvPr/>
        </p:nvSpPr>
        <p:spPr>
          <a:xfrm>
            <a:off x="3619500" y="4229100"/>
            <a:ext cx="11239500" cy="21336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altLang="ko-KR" sz="138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~</a:t>
            </a:r>
            <a:r>
              <a:rPr lang="ko-KR" altLang="en-US" sz="138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반갑습니다</a:t>
            </a:r>
            <a:r>
              <a:rPr lang="en-US" altLang="ko-KR" sz="138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~</a:t>
            </a:r>
            <a:endParaRPr lang="en-US" sz="13800" b="1" kern="0" spc="200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429516"/>
            <a:ext cx="10134600" cy="14478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02. </a:t>
            </a:r>
            <a:r>
              <a:rPr lang="ko-KR" alt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사회봉사 시스템 안내</a:t>
            </a:r>
            <a:endParaRPr lang="en-US" sz="6000" b="1" kern="0" spc="200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3" name="그룹 1003"/>
          <p:cNvGrpSpPr/>
          <p:nvPr/>
        </p:nvGrpSpPr>
        <p:grpSpPr>
          <a:xfrm rot="5400000">
            <a:off x="5156788" y="-3660212"/>
            <a:ext cx="420015" cy="10733591"/>
            <a:chOff x="11471877" y="-223938"/>
            <a:chExt cx="420015" cy="1073359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  <p:pic>
        <p:nvPicPr>
          <p:cNvPr id="9" name="그림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  <p:sp>
        <p:nvSpPr>
          <p:cNvPr id="2" name="직사각형 1"/>
          <p:cNvSpPr/>
          <p:nvPr/>
        </p:nvSpPr>
        <p:spPr>
          <a:xfrm>
            <a:off x="228600" y="4607591"/>
            <a:ext cx="1836867" cy="1195426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Caviar Dreams"/>
              </a:rPr>
              <a:t>사회봉사</a:t>
            </a:r>
            <a:endParaRPr lang="en-US" altLang="ko-KR" sz="2400" dirty="0" smtClean="0">
              <a:solidFill>
                <a:schemeClr val="tx1"/>
              </a:solidFill>
              <a:latin typeface="Caviar Dreams"/>
            </a:endParaRPr>
          </a:p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Caviar Dreams"/>
              </a:rPr>
              <a:t>교과목</a:t>
            </a:r>
            <a:endParaRPr lang="en-US" altLang="ko-KR" sz="2400" dirty="0" smtClean="0">
              <a:solidFill>
                <a:schemeClr val="tx1"/>
              </a:solidFill>
              <a:latin typeface="Caviar Dreams"/>
            </a:endParaRPr>
          </a:p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Caviar Dreams"/>
              </a:rPr>
              <a:t>계획수립</a:t>
            </a:r>
            <a:endParaRPr lang="ko-KR" altLang="en-US" sz="2400" dirty="0">
              <a:solidFill>
                <a:schemeClr val="tx1"/>
              </a:solidFill>
              <a:latin typeface="Caviar Dreams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199628" y="4607591"/>
            <a:ext cx="1836867" cy="1195426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err="1" smtClean="0">
                <a:solidFill>
                  <a:schemeClr val="tx1"/>
                </a:solidFill>
                <a:latin typeface="Caviar Dreams"/>
              </a:rPr>
              <a:t>봉사기관</a:t>
            </a:r>
            <a:endParaRPr lang="en-US" altLang="ko-KR" sz="2400" dirty="0" smtClean="0">
              <a:solidFill>
                <a:schemeClr val="tx1"/>
              </a:solidFill>
              <a:latin typeface="Caviar Dreams"/>
            </a:endParaRPr>
          </a:p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Caviar Dreams"/>
              </a:rPr>
              <a:t>인원 요청</a:t>
            </a:r>
            <a:endParaRPr lang="ko-KR" altLang="en-US" sz="2400" dirty="0">
              <a:solidFill>
                <a:schemeClr val="tx1"/>
              </a:solidFill>
              <a:latin typeface="Caviar Dreams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4122867" y="4593370"/>
            <a:ext cx="1836867" cy="1195426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pc="-300" dirty="0" smtClean="0">
                <a:solidFill>
                  <a:schemeClr val="tx1"/>
                </a:solidFill>
                <a:latin typeface="Caviar Dreams"/>
              </a:rPr>
              <a:t>사회봉사센터</a:t>
            </a:r>
            <a:r>
              <a:rPr lang="ko-KR" altLang="en-US" sz="2400" dirty="0" smtClean="0">
                <a:solidFill>
                  <a:schemeClr val="tx1"/>
                </a:solidFill>
                <a:latin typeface="Caviar Dreams"/>
              </a:rPr>
              <a:t> 전산 작업</a:t>
            </a:r>
            <a:endParaRPr lang="ko-KR" altLang="en-US" sz="2400" dirty="0">
              <a:solidFill>
                <a:schemeClr val="tx1"/>
              </a:solidFill>
              <a:latin typeface="Caviar Dreams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6027867" y="4593370"/>
            <a:ext cx="1836867" cy="1195426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Caviar Dreams"/>
              </a:rPr>
              <a:t>수강신청</a:t>
            </a:r>
            <a:endParaRPr lang="en-US" altLang="ko-KR" sz="2400" dirty="0" smtClean="0">
              <a:solidFill>
                <a:schemeClr val="tx1"/>
              </a:solidFill>
              <a:latin typeface="Caviar Dreams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8153400" y="3421599"/>
            <a:ext cx="2514546" cy="158072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solidFill>
                  <a:schemeClr val="tx1"/>
                </a:solidFill>
                <a:latin typeface="Caviar Dreams"/>
              </a:rPr>
              <a:t>지도교수</a:t>
            </a:r>
            <a:r>
              <a:rPr lang="en-US" altLang="ko-KR" sz="2800" dirty="0">
                <a:solidFill>
                  <a:schemeClr val="tx1"/>
                </a:solidFill>
                <a:latin typeface="Caviar Dreams"/>
              </a:rPr>
              <a:t> </a:t>
            </a:r>
            <a:r>
              <a:rPr lang="ko-KR" altLang="en-US" sz="2800" dirty="0" smtClean="0">
                <a:solidFill>
                  <a:schemeClr val="tx1"/>
                </a:solidFill>
                <a:latin typeface="Caviar Dreams"/>
              </a:rPr>
              <a:t>배정</a:t>
            </a:r>
            <a:endParaRPr lang="en-US" altLang="ko-KR" sz="2800" dirty="0" smtClean="0">
              <a:solidFill>
                <a:schemeClr val="tx1"/>
              </a:solidFill>
              <a:latin typeface="Caviar Dreams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8153400" y="5707599"/>
            <a:ext cx="2514546" cy="158072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err="1" smtClean="0">
                <a:solidFill>
                  <a:schemeClr val="tx1"/>
                </a:solidFill>
                <a:latin typeface="Caviar Dreams"/>
              </a:rPr>
              <a:t>봉사기관</a:t>
            </a:r>
            <a:r>
              <a:rPr lang="en-US" altLang="ko-KR" sz="2800" dirty="0">
                <a:solidFill>
                  <a:schemeClr val="tx1"/>
                </a:solidFill>
                <a:latin typeface="Caviar Dreams"/>
              </a:rPr>
              <a:t> </a:t>
            </a:r>
            <a:r>
              <a:rPr lang="ko-KR" altLang="en-US" sz="2800" dirty="0" smtClean="0">
                <a:solidFill>
                  <a:schemeClr val="tx1"/>
                </a:solidFill>
                <a:latin typeface="Caviar Dreams"/>
              </a:rPr>
              <a:t>배정</a:t>
            </a:r>
            <a:endParaRPr lang="en-US" altLang="ko-KR" sz="2800" dirty="0" smtClean="0">
              <a:solidFill>
                <a:schemeClr val="tx1"/>
              </a:solidFill>
              <a:latin typeface="Caviar Drea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667" y="3978414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endParaRPr lang="ko-KR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17867" y="400050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>
                <a:solidFill>
                  <a:schemeClr val="accent6">
                    <a:lumMod val="50000"/>
                  </a:schemeClr>
                </a:solidFill>
              </a:rPr>
              <a:t>2</a:t>
            </a:r>
            <a:endParaRPr lang="ko-KR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22867" y="400050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>
                <a:solidFill>
                  <a:schemeClr val="accent6">
                    <a:lumMod val="50000"/>
                  </a:schemeClr>
                </a:solidFill>
              </a:rPr>
              <a:t>3</a:t>
            </a:r>
            <a:endParaRPr lang="ko-KR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04067" y="3978414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 smtClean="0">
                <a:solidFill>
                  <a:schemeClr val="accent6">
                    <a:lumMod val="50000"/>
                  </a:schemeClr>
                </a:solidFill>
              </a:rPr>
              <a:t>4</a:t>
            </a:r>
            <a:endParaRPr lang="ko-KR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237229" y="2696994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 smtClean="0">
                <a:solidFill>
                  <a:schemeClr val="accent6">
                    <a:lumMod val="50000"/>
                  </a:schemeClr>
                </a:solidFill>
              </a:rPr>
              <a:t>6</a:t>
            </a:r>
            <a:endParaRPr lang="ko-KR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237229" y="5030912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 smtClean="0">
                <a:solidFill>
                  <a:schemeClr val="accent6">
                    <a:lumMod val="50000"/>
                  </a:schemeClr>
                </a:solidFill>
              </a:rPr>
              <a:t>5</a:t>
            </a:r>
            <a:endParaRPr lang="ko-KR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10820399" y="3421599"/>
            <a:ext cx="2638879" cy="158072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solidFill>
                  <a:schemeClr val="tx1"/>
                </a:solidFill>
                <a:latin typeface="Caviar Dreams"/>
              </a:rPr>
              <a:t>지도교수</a:t>
            </a:r>
            <a:r>
              <a:rPr lang="en-US" altLang="ko-KR" sz="2800" dirty="0">
                <a:solidFill>
                  <a:schemeClr val="tx1"/>
                </a:solidFill>
                <a:latin typeface="Caviar Dreams"/>
              </a:rPr>
              <a:t> </a:t>
            </a:r>
            <a:r>
              <a:rPr lang="en-US" altLang="ko-KR" sz="2800" dirty="0" smtClean="0">
                <a:solidFill>
                  <a:schemeClr val="tx1"/>
                </a:solidFill>
                <a:latin typeface="Caviar Dreams"/>
              </a:rPr>
              <a:t>O.T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820400" y="2696994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>
                <a:solidFill>
                  <a:schemeClr val="accent6">
                    <a:lumMod val="50000"/>
                  </a:schemeClr>
                </a:solidFill>
              </a:rPr>
              <a:t>7</a:t>
            </a:r>
            <a:endParaRPr lang="ko-KR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10815751" y="5707599"/>
            <a:ext cx="2638879" cy="158072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solidFill>
                  <a:schemeClr val="tx1"/>
                </a:solidFill>
                <a:latin typeface="Caviar Dreams"/>
              </a:rPr>
              <a:t>봉사활동 실시</a:t>
            </a:r>
            <a:endParaRPr lang="en-US" altLang="ko-KR" sz="2800" dirty="0" smtClean="0">
              <a:solidFill>
                <a:schemeClr val="tx1"/>
              </a:solidFill>
              <a:latin typeface="Caviar Dream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815752" y="5030912"/>
            <a:ext cx="909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 smtClean="0">
                <a:solidFill>
                  <a:schemeClr val="accent6">
                    <a:lumMod val="50000"/>
                  </a:schemeClr>
                </a:solidFill>
              </a:rPr>
              <a:t>8</a:t>
            </a:r>
            <a:endParaRPr lang="ko-KR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13652515" y="3421599"/>
            <a:ext cx="3195752" cy="158072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solidFill>
                  <a:schemeClr val="tx1"/>
                </a:solidFill>
                <a:latin typeface="Caviar Dreams"/>
              </a:rPr>
              <a:t>기관 방문</a:t>
            </a:r>
            <a:r>
              <a:rPr lang="en-US" altLang="ko-KR" sz="2800" dirty="0" smtClean="0">
                <a:solidFill>
                  <a:schemeClr val="tx1"/>
                </a:solidFill>
                <a:latin typeface="Caviar Dreams"/>
              </a:rPr>
              <a:t>,</a:t>
            </a:r>
          </a:p>
          <a:p>
            <a:pPr algn="ctr"/>
            <a:r>
              <a:rPr lang="ko-KR" altLang="en-US" sz="2800" dirty="0" smtClean="0">
                <a:solidFill>
                  <a:schemeClr val="tx1"/>
                </a:solidFill>
                <a:latin typeface="Caviar Dreams"/>
              </a:rPr>
              <a:t>봉사활동 확인</a:t>
            </a:r>
            <a:endParaRPr lang="en-US" altLang="ko-KR" sz="2800" dirty="0" smtClean="0">
              <a:solidFill>
                <a:schemeClr val="tx1"/>
              </a:solidFill>
              <a:latin typeface="Caviar Dream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580963" y="2696994"/>
            <a:ext cx="905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 smtClean="0">
                <a:solidFill>
                  <a:schemeClr val="accent6">
                    <a:lumMod val="50000"/>
                  </a:schemeClr>
                </a:solidFill>
              </a:rPr>
              <a:t>10</a:t>
            </a:r>
            <a:endParaRPr lang="ko-KR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13647867" y="5707599"/>
            <a:ext cx="3200400" cy="158072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err="1" smtClean="0">
                <a:solidFill>
                  <a:schemeClr val="tx1"/>
                </a:solidFill>
                <a:latin typeface="Caviar Dreams"/>
              </a:rPr>
              <a:t>세부확인서</a:t>
            </a:r>
            <a:r>
              <a:rPr lang="en-US" altLang="ko-KR" sz="2800" dirty="0" smtClean="0">
                <a:solidFill>
                  <a:schemeClr val="tx1"/>
                </a:solidFill>
                <a:latin typeface="Caviar Dreams"/>
              </a:rPr>
              <a:t>, </a:t>
            </a:r>
            <a:r>
              <a:rPr lang="ko-KR" altLang="en-US" sz="2800" dirty="0" smtClean="0">
                <a:solidFill>
                  <a:schemeClr val="tx1"/>
                </a:solidFill>
                <a:latin typeface="Caviar Dreams"/>
              </a:rPr>
              <a:t>활동일지 작성</a:t>
            </a:r>
            <a:endParaRPr lang="en-US" altLang="ko-KR" sz="2800" dirty="0" smtClean="0">
              <a:solidFill>
                <a:schemeClr val="tx1"/>
              </a:solidFill>
              <a:latin typeface="Caviar Dream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3647867" y="5030912"/>
            <a:ext cx="909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 smtClean="0">
                <a:solidFill>
                  <a:schemeClr val="accent6">
                    <a:lumMod val="50000"/>
                  </a:schemeClr>
                </a:solidFill>
              </a:rPr>
              <a:t>9</a:t>
            </a:r>
            <a:endParaRPr lang="ko-KR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8" name="직선 연결선 7"/>
          <p:cNvCxnSpPr/>
          <p:nvPr/>
        </p:nvCxnSpPr>
        <p:spPr>
          <a:xfrm flipH="1">
            <a:off x="8001000" y="2121703"/>
            <a:ext cx="20082" cy="8050997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132267" y="2208576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>
                <a:solidFill>
                  <a:schemeClr val="accent6">
                    <a:lumMod val="50000"/>
                  </a:schemeClr>
                </a:solidFill>
              </a:rPr>
              <a:t>개강 전</a:t>
            </a:r>
            <a:endParaRPr lang="ko-KR" alt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2148197" y="20955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>
                <a:solidFill>
                  <a:schemeClr val="accent6">
                    <a:lumMod val="50000"/>
                  </a:schemeClr>
                </a:solidFill>
              </a:rPr>
              <a:t>개강</a:t>
            </a:r>
            <a:endParaRPr lang="ko-KR" alt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10751776" y="5139357"/>
            <a:ext cx="2811824" cy="4830945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0815751" y="7277100"/>
            <a:ext cx="2664893" cy="2689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250" dirty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학생들이 신청한 기관에서 봉사활동이 이루어지도록 지도 및 감독</a:t>
            </a:r>
            <a:endParaRPr lang="ko-KR" altLang="en-US" sz="2250" dirty="0"/>
          </a:p>
        </p:txBody>
      </p:sp>
      <p:sp>
        <p:nvSpPr>
          <p:cNvPr id="39" name="직사각형 38"/>
          <p:cNvSpPr/>
          <p:nvPr/>
        </p:nvSpPr>
        <p:spPr>
          <a:xfrm>
            <a:off x="13563600" y="5143500"/>
            <a:ext cx="3429000" cy="4830945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TextBox 39"/>
          <p:cNvSpPr txBox="1"/>
          <p:nvPr/>
        </p:nvSpPr>
        <p:spPr>
          <a:xfrm>
            <a:off x="13627575" y="7277100"/>
            <a:ext cx="3218095" cy="2576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200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사회봉사기관에서는 </a:t>
            </a:r>
            <a:r>
              <a:rPr lang="ko-KR" altLang="en-US" sz="2200" dirty="0" err="1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세부확인서</a:t>
            </a:r>
            <a:r>
              <a:rPr lang="ko-KR" altLang="en-US" sz="2200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 및 봉사활동 일지를 </a:t>
            </a:r>
            <a:r>
              <a:rPr lang="ko-KR" altLang="en-US" sz="2200" b="1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학생이 작성하도록 지도</a:t>
            </a:r>
            <a:r>
              <a:rPr lang="en-US" altLang="ko-KR" sz="2200" b="1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2200" b="1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기관 선생님 확인 및 날인</a:t>
            </a:r>
            <a:r>
              <a:rPr lang="en-US" altLang="ko-KR" sz="2200" b="1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)</a:t>
            </a:r>
            <a:endParaRPr lang="ko-KR" alt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89443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429516"/>
            <a:ext cx="10134600" cy="14478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02. </a:t>
            </a:r>
            <a:r>
              <a:rPr lang="ko-KR" alt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사회봉사 시스템 안내</a:t>
            </a:r>
            <a:endParaRPr lang="en-US" sz="6000" b="1" kern="0" spc="200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3" name="그룹 1003"/>
          <p:cNvGrpSpPr/>
          <p:nvPr/>
        </p:nvGrpSpPr>
        <p:grpSpPr>
          <a:xfrm rot="5400000">
            <a:off x="5156788" y="-3660212"/>
            <a:ext cx="420015" cy="10733591"/>
            <a:chOff x="11471877" y="-223938"/>
            <a:chExt cx="420015" cy="1073359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2964746" y="5595763"/>
            <a:ext cx="3913736" cy="3205336"/>
          </a:xfrm>
          <a:prstGeom prst="rect">
            <a:avLst/>
          </a:prstGeom>
          <a:noFill/>
        </p:spPr>
        <p:txBody>
          <a:bodyPr wrap="square" rtlCol="0"/>
          <a:lstStyle/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ko-KR" altLang="en-US" sz="2400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학생이 감상문과</a:t>
            </a:r>
            <a:endParaRPr lang="en-US" altLang="ko-KR" sz="2400" dirty="0">
              <a:solidFill>
                <a:schemeClr val="accent6">
                  <a:lumMod val="50000"/>
                </a:schemeClr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ko-KR" altLang="en-US" sz="2400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활동일지</a:t>
            </a:r>
            <a:r>
              <a:rPr lang="en-US" altLang="ko-KR" sz="2400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2400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활동 보고서</a:t>
            </a:r>
            <a:r>
              <a:rPr lang="en-US" altLang="ko-KR" sz="2400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)</a:t>
            </a:r>
            <a:r>
              <a:rPr lang="ko-KR" altLang="en-US" sz="2400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를 지도교수님께 제출</a:t>
            </a:r>
            <a:endParaRPr lang="en-US" altLang="ko-KR" sz="2400" dirty="0" smtClean="0">
              <a:solidFill>
                <a:schemeClr val="accent6">
                  <a:lumMod val="50000"/>
                </a:schemeClr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2400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2400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기관 담당선생님 날인 등</a:t>
            </a:r>
            <a:r>
              <a:rPr lang="en-US" altLang="ko-KR" sz="2400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ko-KR" altLang="en-US" sz="24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★</a:t>
            </a:r>
            <a:r>
              <a:rPr lang="ko-KR" altLang="en-US" sz="2400" b="1" dirty="0" err="1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종강전까지</a:t>
            </a:r>
            <a:r>
              <a:rPr lang="ko-KR" altLang="en-US" sz="24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en-US" altLang="ko-KR" sz="24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1365 </a:t>
            </a:r>
            <a:r>
              <a:rPr lang="ko-KR" altLang="en-US" sz="24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가입</a:t>
            </a:r>
            <a:r>
              <a:rPr lang="ko-KR" altLang="en-US" sz="2400" b="1" dirty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 ★</a:t>
            </a:r>
            <a:endParaRPr lang="en-US" altLang="ko-KR" sz="2400" b="1" dirty="0" smtClean="0">
              <a:solidFill>
                <a:srgbClr val="FF0000"/>
              </a:solidFill>
              <a:latin typeface="Caviar Dreams" pitchFamily="34" charset="0"/>
              <a:cs typeface="Caviar Dreams" pitchFamily="34" charset="0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  <p:sp>
        <p:nvSpPr>
          <p:cNvPr id="21" name="직사각형 20"/>
          <p:cNvSpPr/>
          <p:nvPr/>
        </p:nvSpPr>
        <p:spPr>
          <a:xfrm>
            <a:off x="3048000" y="3791380"/>
            <a:ext cx="3733800" cy="158072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solidFill>
                  <a:schemeClr val="tx1"/>
                </a:solidFill>
                <a:latin typeface="Caviar Dreams"/>
              </a:rPr>
              <a:t>봉사활동 일지</a:t>
            </a:r>
            <a:r>
              <a:rPr lang="en-US" altLang="ko-KR" sz="2800" dirty="0" smtClean="0">
                <a:solidFill>
                  <a:schemeClr val="tx1"/>
                </a:solidFill>
                <a:latin typeface="Caviar Dreams"/>
              </a:rPr>
              <a:t>/</a:t>
            </a:r>
            <a:r>
              <a:rPr lang="ko-KR" altLang="en-US" sz="2800" dirty="0" smtClean="0">
                <a:solidFill>
                  <a:schemeClr val="tx1"/>
                </a:solidFill>
                <a:latin typeface="Caviar Dreams"/>
              </a:rPr>
              <a:t>감상문 지도교수 제출</a:t>
            </a:r>
            <a:endParaRPr lang="en-US" altLang="ko-KR" sz="2800" dirty="0" smtClean="0">
              <a:solidFill>
                <a:schemeClr val="tx1"/>
              </a:solidFill>
              <a:latin typeface="Caviar Dream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48000" y="3066775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 smtClean="0">
                <a:solidFill>
                  <a:schemeClr val="accent6">
                    <a:lumMod val="50000"/>
                  </a:schemeClr>
                </a:solidFill>
              </a:rPr>
              <a:t>12</a:t>
            </a:r>
            <a:endParaRPr lang="ko-KR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6940209" y="3780698"/>
            <a:ext cx="3807996" cy="158072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solidFill>
                  <a:schemeClr val="tx1"/>
                </a:solidFill>
                <a:latin typeface="Caviar Dreams"/>
              </a:rPr>
              <a:t>평가서와 </a:t>
            </a:r>
            <a:r>
              <a:rPr lang="ko-KR" altLang="en-US" sz="2800" dirty="0" err="1" smtClean="0">
                <a:solidFill>
                  <a:schemeClr val="tx1"/>
                </a:solidFill>
                <a:latin typeface="Caviar Dreams"/>
              </a:rPr>
              <a:t>세부확인서</a:t>
            </a:r>
            <a:r>
              <a:rPr lang="ko-KR" altLang="en-US" sz="2800" dirty="0" smtClean="0">
                <a:solidFill>
                  <a:schemeClr val="tx1"/>
                </a:solidFill>
                <a:latin typeface="Caviar Dreams"/>
              </a:rPr>
              <a:t> 사회봉사센터 제출</a:t>
            </a:r>
            <a:endParaRPr lang="en-US" altLang="ko-KR" sz="2800" dirty="0" smtClean="0">
              <a:solidFill>
                <a:schemeClr val="tx1"/>
              </a:solidFill>
              <a:latin typeface="Caviar Dream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96961" y="3066775"/>
            <a:ext cx="905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 smtClean="0">
                <a:solidFill>
                  <a:schemeClr val="accent6">
                    <a:lumMod val="50000"/>
                  </a:schemeClr>
                </a:solidFill>
              </a:rPr>
              <a:t>13</a:t>
            </a:r>
            <a:endParaRPr lang="ko-KR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949014" y="2343988"/>
            <a:ext cx="20801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>
                <a:solidFill>
                  <a:schemeClr val="accent6">
                    <a:lumMod val="50000"/>
                  </a:schemeClr>
                </a:solidFill>
              </a:rPr>
              <a:t>학생 </a:t>
            </a:r>
            <a:r>
              <a:rPr lang="en-US" altLang="ko-KR" sz="3200" b="1" dirty="0" smtClean="0">
                <a:solidFill>
                  <a:schemeClr val="accent6">
                    <a:lumMod val="50000"/>
                  </a:schemeClr>
                </a:solidFill>
              </a:rPr>
              <a:t>Role</a:t>
            </a:r>
            <a:endParaRPr lang="ko-KR" alt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647262" y="3782567"/>
            <a:ext cx="2209800" cy="158072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solidFill>
                  <a:schemeClr val="tx1"/>
                </a:solidFill>
                <a:latin typeface="Caviar Dreams"/>
              </a:rPr>
              <a:t>활동 종료</a:t>
            </a:r>
            <a:endParaRPr lang="en-US" altLang="ko-KR" sz="2800" dirty="0" smtClean="0">
              <a:solidFill>
                <a:schemeClr val="tx1"/>
              </a:solidFill>
              <a:latin typeface="Caviar Dream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47262" y="3057962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 smtClean="0">
                <a:solidFill>
                  <a:schemeClr val="accent6">
                    <a:lumMod val="50000"/>
                  </a:schemeClr>
                </a:solidFill>
              </a:rPr>
              <a:t>11</a:t>
            </a:r>
            <a:endParaRPr lang="ko-KR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10906614" y="3782567"/>
            <a:ext cx="3655596" cy="158072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solidFill>
                  <a:schemeClr val="tx1"/>
                </a:solidFill>
                <a:latin typeface="Caviar Dreams"/>
              </a:rPr>
              <a:t>평가서 지도교수 전달</a:t>
            </a:r>
            <a:endParaRPr lang="en-US" altLang="ko-KR" sz="2800" dirty="0" smtClean="0">
              <a:solidFill>
                <a:schemeClr val="tx1"/>
              </a:solidFill>
              <a:latin typeface="Caviar Dreams"/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14720619" y="3774661"/>
            <a:ext cx="2209800" cy="158072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solidFill>
                  <a:schemeClr val="tx1"/>
                </a:solidFill>
                <a:latin typeface="Caviar Dreams"/>
              </a:rPr>
              <a:t>학점 부여</a:t>
            </a:r>
            <a:endParaRPr lang="en-US" altLang="ko-KR" sz="2800" dirty="0" smtClean="0">
              <a:solidFill>
                <a:schemeClr val="tx1"/>
              </a:solidFill>
              <a:latin typeface="Caviar Drea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967594" y="3057962"/>
            <a:ext cx="905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 smtClean="0">
                <a:solidFill>
                  <a:schemeClr val="accent6">
                    <a:lumMod val="50000"/>
                  </a:schemeClr>
                </a:solidFill>
              </a:rPr>
              <a:t>14</a:t>
            </a:r>
            <a:endParaRPr lang="ko-KR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4715896" y="3057962"/>
            <a:ext cx="905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 smtClean="0">
                <a:solidFill>
                  <a:schemeClr val="accent6">
                    <a:lumMod val="50000"/>
                  </a:schemeClr>
                </a:solidFill>
              </a:rPr>
              <a:t>15</a:t>
            </a:r>
            <a:endParaRPr lang="ko-KR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969797" y="2983650"/>
            <a:ext cx="3890205" cy="5817449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직사각형 44"/>
          <p:cNvSpPr/>
          <p:nvPr/>
        </p:nvSpPr>
        <p:spPr>
          <a:xfrm>
            <a:off x="6860002" y="2983650"/>
            <a:ext cx="7782415" cy="5817449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TextBox 45"/>
          <p:cNvSpPr txBox="1"/>
          <p:nvPr/>
        </p:nvSpPr>
        <p:spPr>
          <a:xfrm>
            <a:off x="6852971" y="2343987"/>
            <a:ext cx="20801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>
                <a:solidFill>
                  <a:schemeClr val="accent6">
                    <a:lumMod val="50000"/>
                  </a:schemeClr>
                </a:solidFill>
              </a:rPr>
              <a:t>기관 </a:t>
            </a:r>
            <a:r>
              <a:rPr lang="en-US" altLang="ko-KR" sz="3200" b="1" dirty="0" smtClean="0">
                <a:solidFill>
                  <a:schemeClr val="accent6">
                    <a:lumMod val="50000"/>
                  </a:schemeClr>
                </a:solidFill>
              </a:rPr>
              <a:t>Role</a:t>
            </a:r>
            <a:endParaRPr lang="ko-KR" alt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4626489" y="2343988"/>
            <a:ext cx="21375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>
                <a:solidFill>
                  <a:schemeClr val="accent6">
                    <a:lumMod val="50000"/>
                  </a:schemeClr>
                </a:solidFill>
              </a:rPr>
              <a:t>교수 </a:t>
            </a:r>
            <a:r>
              <a:rPr lang="en-US" altLang="ko-KR" sz="3200" b="1" dirty="0" smtClean="0">
                <a:solidFill>
                  <a:schemeClr val="accent6">
                    <a:lumMod val="50000"/>
                  </a:schemeClr>
                </a:solidFill>
              </a:rPr>
              <a:t>Role</a:t>
            </a:r>
            <a:endParaRPr lang="ko-KR" alt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14647273" y="2983651"/>
            <a:ext cx="2421528" cy="261211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Object 16"/>
          <p:cNvSpPr txBox="1"/>
          <p:nvPr/>
        </p:nvSpPr>
        <p:spPr>
          <a:xfrm>
            <a:off x="6916400" y="5578445"/>
            <a:ext cx="7645809" cy="3070255"/>
          </a:xfrm>
          <a:prstGeom prst="rect">
            <a:avLst/>
          </a:prstGeom>
          <a:noFill/>
        </p:spPr>
        <p:txBody>
          <a:bodyPr wrap="square" rtlCol="0"/>
          <a:lstStyle/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ko-KR" altLang="en-US" sz="2400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기관에서는 평가서</a:t>
            </a:r>
            <a:r>
              <a:rPr lang="en-US" altLang="ko-KR" sz="2400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2400" dirty="0" err="1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기관작성</a:t>
            </a:r>
            <a:r>
              <a:rPr lang="en-US" altLang="ko-KR" sz="2400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)</a:t>
            </a:r>
            <a:r>
              <a:rPr lang="ko-KR" altLang="en-US" sz="2400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와 </a:t>
            </a:r>
            <a:r>
              <a:rPr lang="ko-KR" altLang="en-US" sz="2400" dirty="0" err="1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세부확인서</a:t>
            </a:r>
            <a:r>
              <a:rPr lang="en-US" altLang="ko-KR" sz="2400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2400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학생이 직접 기록</a:t>
            </a:r>
            <a:r>
              <a:rPr lang="en-US" altLang="ko-KR" sz="2400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)</a:t>
            </a:r>
            <a:r>
              <a:rPr lang="ko-KR" altLang="en-US" sz="2400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를 취합하여 사회봉사센터 제출</a:t>
            </a:r>
            <a:endParaRPr lang="en-US" altLang="ko-KR" sz="2400" dirty="0">
              <a:solidFill>
                <a:schemeClr val="accent6">
                  <a:lumMod val="50000"/>
                </a:schemeClr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2400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-   </a:t>
            </a:r>
            <a:r>
              <a:rPr lang="ko-KR" altLang="en-US" sz="2400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봉사활동이 종료되면 학생들의 </a:t>
            </a:r>
            <a:r>
              <a:rPr lang="ko-KR" altLang="en-US" sz="2400" dirty="0" err="1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봉사실적을</a:t>
            </a:r>
            <a:endParaRPr lang="en-US" altLang="ko-KR" sz="2400" dirty="0" smtClean="0">
              <a:solidFill>
                <a:schemeClr val="accent6">
                  <a:lumMod val="50000"/>
                </a:schemeClr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ko-KR" altLang="en-US" sz="2400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      </a:t>
            </a:r>
            <a:r>
              <a:rPr lang="en-US" altLang="ko-KR" sz="2400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www.1365.go.kr</a:t>
            </a:r>
            <a:r>
              <a:rPr lang="ko-KR" altLang="en-US" sz="2400" dirty="0" smtClean="0">
                <a:solidFill>
                  <a:schemeClr val="accent6">
                    <a:lumMod val="50000"/>
                  </a:schemeClr>
                </a:solidFill>
                <a:latin typeface="Caviar Dreams" pitchFamily="34" charset="0"/>
                <a:cs typeface="Caviar Dreams" pitchFamily="34" charset="0"/>
              </a:rPr>
              <a:t>에 입력</a:t>
            </a:r>
            <a:endParaRPr lang="en-US" altLang="ko-KR" sz="2400" dirty="0" smtClean="0">
              <a:solidFill>
                <a:schemeClr val="accent6">
                  <a:lumMod val="50000"/>
                </a:schemeClr>
              </a:solidFill>
              <a:latin typeface="Caviar Dreams" pitchFamily="34" charset="0"/>
              <a:cs typeface="Caviar Drea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60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429516"/>
            <a:ext cx="10134600" cy="14478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03. </a:t>
            </a:r>
            <a:r>
              <a:rPr lang="ko-KR" alt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중요 공지사항</a:t>
            </a:r>
            <a:endParaRPr lang="en-US" sz="6000" b="1" kern="0" spc="200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3" name="그룹 1003"/>
          <p:cNvGrpSpPr/>
          <p:nvPr/>
        </p:nvGrpSpPr>
        <p:grpSpPr>
          <a:xfrm rot="5400000">
            <a:off x="5156788" y="-3660212"/>
            <a:ext cx="420015" cy="10733591"/>
            <a:chOff x="11471877" y="-223938"/>
            <a:chExt cx="420015" cy="1073359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  <p:sp>
        <p:nvSpPr>
          <p:cNvPr id="12" name="Object 7"/>
          <p:cNvSpPr txBox="1"/>
          <p:nvPr/>
        </p:nvSpPr>
        <p:spPr>
          <a:xfrm>
            <a:off x="456156" y="2738940"/>
            <a:ext cx="17146044" cy="6290760"/>
          </a:xfrm>
          <a:prstGeom prst="rect">
            <a:avLst/>
          </a:prstGeom>
          <a:noFill/>
        </p:spPr>
        <p:txBody>
          <a:bodyPr wrap="square" rtlCol="0"/>
          <a:lstStyle/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수강생은 반드시 </a:t>
            </a:r>
            <a:r>
              <a:rPr lang="en-US" altLang="ko-KR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1365 </a:t>
            </a:r>
            <a:r>
              <a:rPr lang="ko-KR" altLang="en-US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자원봉사포털 </a:t>
            </a:r>
            <a:r>
              <a:rPr lang="en-US" altLang="ko-KR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www.1365.go.kr</a:t>
            </a:r>
            <a:r>
              <a:rPr lang="ko-KR" altLang="en-US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에 가입한다</a:t>
            </a:r>
            <a:r>
              <a:rPr lang="en-US" altLang="ko-KR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.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가입해야하는 이유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: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학생들이 언제든지 </a:t>
            </a:r>
            <a:r>
              <a:rPr lang="ko-KR" altLang="en-US" sz="40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봉사실적이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필요할 때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취업</a:t>
            </a: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등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)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본인이 </a:t>
            </a:r>
            <a:r>
              <a:rPr lang="ko-KR" altLang="en-US" sz="40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봉사실적을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발행할 수 있음</a:t>
            </a:r>
            <a:r>
              <a:rPr lang="en-US" altLang="ko-KR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추후 입력 불가</a:t>
            </a:r>
            <a:r>
              <a:rPr lang="en-US" altLang="ko-KR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)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가입 지역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: </a:t>
            </a:r>
            <a:r>
              <a:rPr lang="ko-KR" altLang="en-US" sz="4000" b="1" dirty="0" err="1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익산지역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/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또는 본인 봉사활동 신청 지역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(ex.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전주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)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봉사기관에서 봉사 실적 입력 가능</a:t>
            </a:r>
            <a:endParaRPr lang="en-US" altLang="ko-KR" sz="40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endParaRPr lang="en-US" altLang="ko-KR" sz="40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73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429516"/>
            <a:ext cx="11277600" cy="106706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04. </a:t>
            </a:r>
            <a:r>
              <a:rPr lang="ko-KR" alt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사회봉사 활동 시 유의사항</a:t>
            </a:r>
            <a:endParaRPr lang="en-US" sz="6000" b="1" kern="0" spc="200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003" name="그룹 1003"/>
          <p:cNvGrpSpPr/>
          <p:nvPr/>
        </p:nvGrpSpPr>
        <p:grpSpPr>
          <a:xfrm rot="5400000">
            <a:off x="5885991" y="-4389416"/>
            <a:ext cx="420015" cy="12192000"/>
            <a:chOff x="11471877" y="-223938"/>
            <a:chExt cx="420015" cy="10733591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  <p:sp>
        <p:nvSpPr>
          <p:cNvPr id="8" name="Object 7"/>
          <p:cNvSpPr txBox="1"/>
          <p:nvPr/>
        </p:nvSpPr>
        <p:spPr>
          <a:xfrm>
            <a:off x="456156" y="2171700"/>
            <a:ext cx="17146044" cy="7548060"/>
          </a:xfrm>
          <a:prstGeom prst="rect">
            <a:avLst/>
          </a:prstGeom>
          <a:noFill/>
        </p:spPr>
        <p:txBody>
          <a:bodyPr wrap="square" rtlCol="0"/>
          <a:lstStyle/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봉사활동 기간에는 핸드폰 사용 금지</a:t>
            </a:r>
            <a:endParaRPr lang="en-US" altLang="ko-KR" sz="40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봉사활동 시 잡담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수다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)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금지</a:t>
            </a:r>
            <a:endParaRPr lang="en-US" altLang="ko-KR" sz="40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기타 사항은 사회봉사 활동 보고서 참조</a:t>
            </a:r>
            <a:endParaRPr lang="en-US" altLang="ko-KR" sz="40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출퇴근 사항</a:t>
            </a:r>
            <a:endParaRPr lang="en-US" altLang="ko-KR" sz="40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36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en-US" altLang="ko-KR" sz="36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  - </a:t>
            </a:r>
            <a:r>
              <a:rPr lang="ko-KR" altLang="en-US" sz="36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해당 기관의 </a:t>
            </a:r>
            <a:r>
              <a:rPr lang="ko-KR" altLang="en-US" sz="36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봉사기간을</a:t>
            </a:r>
            <a:r>
              <a:rPr lang="ko-KR" altLang="en-US" sz="36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준수하고 출근부 반드시 날인</a:t>
            </a:r>
            <a:endParaRPr lang="en-US" altLang="ko-KR" sz="36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36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en-US" altLang="ko-KR" sz="36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  - </a:t>
            </a:r>
            <a:r>
              <a:rPr lang="ko-KR" altLang="en-US" sz="36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결근</a:t>
            </a:r>
            <a:r>
              <a:rPr lang="en-US" altLang="ko-KR" sz="36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36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지각</a:t>
            </a:r>
            <a:r>
              <a:rPr lang="en-US" altLang="ko-KR" sz="36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36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조퇴가 없도록 봉사활동 시간 준수</a:t>
            </a:r>
            <a:endParaRPr lang="en-US" altLang="ko-KR" sz="36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5. </a:t>
            </a:r>
            <a:r>
              <a:rPr lang="ko-KR" altLang="en-US" sz="40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봉사시간을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반드시 지키며 부득이한 사항이 발생한 경우 </a:t>
            </a:r>
            <a:endParaRPr lang="en-US" altLang="ko-KR" sz="40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 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기관 담당 선생님과 사전에 상의 할 것</a:t>
            </a:r>
            <a:endParaRPr lang="en-US" altLang="ko-KR" sz="40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78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  <p:sp>
        <p:nvSpPr>
          <p:cNvPr id="8" name="Object 7"/>
          <p:cNvSpPr txBox="1"/>
          <p:nvPr/>
        </p:nvSpPr>
        <p:spPr>
          <a:xfrm>
            <a:off x="471055" y="2781300"/>
            <a:ext cx="17146044" cy="65532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>
              <a:lnSpc>
                <a:spcPct val="150000"/>
              </a:lnSpc>
            </a:pP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6.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 중 </a:t>
            </a:r>
            <a:r>
              <a:rPr lang="ko-KR" altLang="en-US" sz="40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봉사기관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기관 담당선생님 지시 준수 </a:t>
            </a:r>
            <a:endParaRPr lang="en-US" altLang="ko-KR" sz="40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36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  - </a:t>
            </a:r>
            <a:r>
              <a:rPr lang="ko-KR" altLang="en-US" sz="36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활동 기관의 담당선생님 지시</a:t>
            </a:r>
            <a:r>
              <a:rPr lang="en-US" altLang="ko-KR" sz="36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36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전달사항</a:t>
            </a:r>
            <a:r>
              <a:rPr lang="ko-KR" altLang="en-US" sz="36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또는 </a:t>
            </a:r>
            <a:r>
              <a:rPr lang="ko-KR" altLang="en-US" sz="36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보고사항은</a:t>
            </a:r>
            <a:r>
              <a:rPr lang="ko-KR" altLang="en-US" sz="36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즉시 이행할 것</a:t>
            </a:r>
            <a:endParaRPr lang="en-US" altLang="ko-KR" sz="36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36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(</a:t>
            </a:r>
            <a:r>
              <a:rPr lang="ko-KR" altLang="en-US" sz="36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단</a:t>
            </a:r>
            <a:r>
              <a:rPr lang="en-US" altLang="ko-KR" sz="36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36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인권침해 및 </a:t>
            </a:r>
            <a:r>
              <a:rPr lang="ko-KR" altLang="en-US" sz="3600" b="1" dirty="0" err="1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성적희롱</a:t>
            </a:r>
            <a:r>
              <a:rPr lang="ko-KR" altLang="en-US" sz="36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 등으로 인하여 부당한 대우를 받은 경우에는 지도교수와 사회봉사센터에 연락 바람</a:t>
            </a:r>
            <a:r>
              <a:rPr lang="en-US" altLang="ko-KR" sz="36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7.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기관 담당선생님 허락 없는 제한된 장소 출입 금지</a:t>
            </a:r>
            <a:endParaRPr lang="en-US" altLang="ko-KR" sz="40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8.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 중 본인이 습득한 </a:t>
            </a:r>
            <a:r>
              <a:rPr lang="ko-KR" altLang="en-US" sz="4000" b="1" dirty="0" err="1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봉사기관의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특수한 비밀 외부 누설 금지</a:t>
            </a:r>
            <a:endParaRPr lang="en-US" altLang="ko-KR" sz="40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sp>
        <p:nvSpPr>
          <p:cNvPr id="12" name="Object 3"/>
          <p:cNvSpPr txBox="1"/>
          <p:nvPr/>
        </p:nvSpPr>
        <p:spPr>
          <a:xfrm>
            <a:off x="457200" y="429516"/>
            <a:ext cx="11277600" cy="106706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04. </a:t>
            </a:r>
            <a:r>
              <a:rPr lang="ko-KR" alt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사회봉사 활동 시 유의사항</a:t>
            </a:r>
            <a:endParaRPr lang="en-US" sz="6000" b="1" kern="0" spc="200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3" name="그룹 1003"/>
          <p:cNvGrpSpPr/>
          <p:nvPr/>
        </p:nvGrpSpPr>
        <p:grpSpPr>
          <a:xfrm rot="5400000">
            <a:off x="5885991" y="-4389416"/>
            <a:ext cx="420015" cy="12192000"/>
            <a:chOff x="11471877" y="-223938"/>
            <a:chExt cx="420015" cy="10733591"/>
          </a:xfrm>
        </p:grpSpPr>
        <p:pic>
          <p:nvPicPr>
            <p:cNvPr id="14" name="Object 10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7356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104903"/>
            <a:ext cx="2502413" cy="649225"/>
          </a:xfrm>
          <a:prstGeom prst="rect">
            <a:avLst/>
          </a:prstGeom>
        </p:spPr>
      </p:pic>
      <p:sp>
        <p:nvSpPr>
          <p:cNvPr id="8" name="Object 7"/>
          <p:cNvSpPr txBox="1"/>
          <p:nvPr/>
        </p:nvSpPr>
        <p:spPr>
          <a:xfrm>
            <a:off x="471055" y="2552700"/>
            <a:ext cx="17146044" cy="640080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>
              <a:lnSpc>
                <a:spcPct val="150000"/>
              </a:lnSpc>
            </a:pP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9. 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기관에서 봉사활동 중 봉사자 개인에 대한 면회 및 방문 금지 협조 요청함</a:t>
            </a:r>
            <a:endParaRPr lang="en-US" altLang="ko-KR" sz="4000" b="1" dirty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  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 (</a:t>
            </a:r>
            <a:r>
              <a:rPr lang="ko-KR" altLang="en-US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봉사 활동에 전념할 것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ko-KR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10. </a:t>
            </a:r>
            <a:r>
              <a:rPr lang="ko-KR" altLang="en-US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봉사활동에 부적합한 복장</a:t>
            </a:r>
            <a:r>
              <a:rPr lang="en-US" altLang="ko-KR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, </a:t>
            </a:r>
            <a:r>
              <a:rPr lang="ko-KR" altLang="en-US" sz="4000" b="1" dirty="0" smtClean="0">
                <a:solidFill>
                  <a:srgbClr val="FF0000"/>
                </a:solidFill>
                <a:latin typeface="Caviar Dreams" pitchFamily="34" charset="0"/>
                <a:cs typeface="Caviar Dreams" pitchFamily="34" charset="0"/>
              </a:rPr>
              <a:t>언행 조심</a:t>
            </a:r>
            <a:endParaRPr lang="en-US" altLang="ko-KR" sz="4000" b="1" dirty="0" smtClean="0">
              <a:solidFill>
                <a:srgbClr val="FF0000"/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     (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대학교에서 학생들에게 협조 요청 사항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11.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활동 중 긴급한 일이나 대학교에 알려야 할 사항 발생할 경우</a:t>
            </a:r>
            <a:endParaRPr lang="en-US" altLang="ko-KR" sz="40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4000" b="1" dirty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     </a:t>
            </a:r>
            <a:r>
              <a:rPr lang="ko-KR" altLang="en-US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사회봉사센터로 연락 바람</a:t>
            </a:r>
            <a:r>
              <a:rPr lang="en-US" altLang="ko-KR" sz="4000" b="1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(063-850-5148)</a:t>
            </a:r>
            <a:endParaRPr lang="en-US" altLang="ko-KR" sz="3600" b="1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sp>
        <p:nvSpPr>
          <p:cNvPr id="12" name="Object 3"/>
          <p:cNvSpPr txBox="1"/>
          <p:nvPr/>
        </p:nvSpPr>
        <p:spPr>
          <a:xfrm>
            <a:off x="457200" y="429516"/>
            <a:ext cx="11277600" cy="1067060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04. </a:t>
            </a:r>
            <a:r>
              <a:rPr lang="ko-KR" altLang="en-US" sz="6000" b="1" kern="0" spc="200" dirty="0" smtClean="0">
                <a:solidFill>
                  <a:srgbClr val="595959"/>
                </a:solidFill>
                <a:latin typeface="Caviar Dreams" pitchFamily="34" charset="0"/>
                <a:cs typeface="Caviar Dreams" pitchFamily="34" charset="0"/>
              </a:rPr>
              <a:t>사회봉사 활동 시 유의사항</a:t>
            </a:r>
            <a:endParaRPr lang="en-US" sz="6000" b="1" kern="0" spc="200" dirty="0" smtClean="0">
              <a:solidFill>
                <a:srgbClr val="595959"/>
              </a:solidFill>
              <a:latin typeface="Caviar Dreams" pitchFamily="34" charset="0"/>
              <a:cs typeface="Caviar Dreams" pitchFamily="34" charset="0"/>
            </a:endParaRPr>
          </a:p>
        </p:txBody>
      </p:sp>
      <p:grpSp>
        <p:nvGrpSpPr>
          <p:cNvPr id="13" name="그룹 1003"/>
          <p:cNvGrpSpPr/>
          <p:nvPr/>
        </p:nvGrpSpPr>
        <p:grpSpPr>
          <a:xfrm rot="5400000">
            <a:off x="5885991" y="-4389416"/>
            <a:ext cx="420015" cy="12192000"/>
            <a:chOff x="11471877" y="-223938"/>
            <a:chExt cx="420015" cy="10733591"/>
          </a:xfrm>
        </p:grpSpPr>
        <p:pic>
          <p:nvPicPr>
            <p:cNvPr id="14" name="Object 10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471877" y="-223938"/>
              <a:ext cx="420015" cy="107335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1260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</TotalTime>
  <Words>1095</Words>
  <Application>Microsoft Office PowerPoint</Application>
  <PresentationFormat>사용자 지정</PresentationFormat>
  <Paragraphs>182</Paragraphs>
  <Slides>24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34" baseType="lpstr">
      <vt:lpstr>?? ??</vt:lpstr>
      <vt:lpstr>Caviar Dreams</vt:lpstr>
      <vt:lpstr>HY견고딕</vt:lpstr>
      <vt:lpstr>나눔스퀘어라운드 ExtraBold</vt:lpstr>
      <vt:lpstr>맑은 고딕</vt:lpstr>
      <vt:lpstr>Arial</vt:lpstr>
      <vt:lpstr>Calibri</vt:lpstr>
      <vt:lpstr>Gill Sans MT</vt:lpstr>
      <vt:lpstr>Wingdings</vt:lpstr>
      <vt:lpstr>Office Theme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officegen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officegen</dc:creator>
  <cp:lastModifiedBy>wku</cp:lastModifiedBy>
  <cp:revision>82</cp:revision>
  <dcterms:created xsi:type="dcterms:W3CDTF">2021-02-01T14:03:11Z</dcterms:created>
  <dcterms:modified xsi:type="dcterms:W3CDTF">2022-08-23T06:24:37Z</dcterms:modified>
</cp:coreProperties>
</file>